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371050" y="1864900"/>
            <a:ext cx="82995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4800">
                <a:solidFill>
                  <a:srgbClr val="000000"/>
                </a:solidFill>
              </a:rPr>
              <a:t>Amazon India Data Analysis</a:t>
            </a:r>
            <a:endParaRPr/>
          </a:p>
        </p:txBody>
      </p:sp>
      <p:sp>
        <p:nvSpPr>
          <p:cNvPr id="177" name="Google Shape;177;p18"/>
          <p:cNvSpPr txBox="1"/>
          <p:nvPr/>
        </p:nvSpPr>
        <p:spPr>
          <a:xfrm>
            <a:off x="4689325" y="2788300"/>
            <a:ext cx="3642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accent1"/>
                </a:solidFill>
                <a:latin typeface="Comic Sans MS"/>
                <a:ea typeface="Comic Sans MS"/>
                <a:cs typeface="Comic Sans MS"/>
                <a:sym typeface="Comic Sans MS"/>
              </a:rPr>
              <a:t>By - Harsh Pandey (23053460)</a:t>
            </a:r>
            <a:endParaRPr b="1" sz="1700">
              <a:solidFill>
                <a:schemeClr val="accent1"/>
              </a:solidFill>
              <a:latin typeface="Comic Sans MS"/>
              <a:ea typeface="Comic Sans MS"/>
              <a:cs typeface="Comic Sans MS"/>
              <a:sym typeface="Comic Sans MS"/>
            </a:endParaRPr>
          </a:p>
        </p:txBody>
      </p:sp>
      <p:pic>
        <p:nvPicPr>
          <p:cNvPr id="178" name="Google Shape;178;p18"/>
          <p:cNvPicPr preferRelativeResize="0"/>
          <p:nvPr/>
        </p:nvPicPr>
        <p:blipFill>
          <a:blip r:embed="rId3">
            <a:alphaModFix/>
          </a:blip>
          <a:stretch>
            <a:fillRect/>
          </a:stretch>
        </p:blipFill>
        <p:spPr>
          <a:xfrm>
            <a:off x="45850" y="572400"/>
            <a:ext cx="2648075" cy="129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3" name="Shape 243"/>
        <p:cNvGrpSpPr/>
        <p:nvPr/>
      </p:nvGrpSpPr>
      <p:grpSpPr>
        <a:xfrm>
          <a:off x="0" y="0"/>
          <a:ext cx="0" cy="0"/>
          <a:chOff x="0" y="0"/>
          <a:chExt cx="0" cy="0"/>
        </a:xfrm>
      </p:grpSpPr>
      <p:sp>
        <p:nvSpPr>
          <p:cNvPr id="244" name="Google Shape;244;p27"/>
          <p:cNvSpPr txBox="1"/>
          <p:nvPr>
            <p:ph idx="1" type="body"/>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400"/>
              </a:spcBef>
              <a:spcAft>
                <a:spcPts val="0"/>
              </a:spcAft>
              <a:buNone/>
            </a:pPr>
            <a:r>
              <a:rPr b="1" lang="en-GB" sz="1500">
                <a:solidFill>
                  <a:srgbClr val="000000"/>
                </a:solidFill>
                <a:latin typeface="Arial"/>
                <a:ea typeface="Arial"/>
                <a:cs typeface="Arial"/>
                <a:sym typeface="Arial"/>
              </a:rPr>
              <a:t>6</a:t>
            </a:r>
            <a:r>
              <a:rPr b="1" lang="en-GB" sz="1700">
                <a:solidFill>
                  <a:srgbClr val="000000"/>
                </a:solidFill>
                <a:latin typeface="Comic Sans MS"/>
                <a:ea typeface="Comic Sans MS"/>
                <a:cs typeface="Comic Sans MS"/>
                <a:sym typeface="Comic Sans MS"/>
              </a:rPr>
              <a:t>.</a:t>
            </a:r>
            <a:r>
              <a:rPr b="1" lang="en-GB" sz="1500">
                <a:solidFill>
                  <a:srgbClr val="000000"/>
                </a:solidFill>
                <a:latin typeface="Comic Sans MS"/>
                <a:ea typeface="Comic Sans MS"/>
                <a:cs typeface="Comic Sans MS"/>
                <a:sym typeface="Comic Sans MS"/>
              </a:rPr>
              <a:t> </a:t>
            </a:r>
            <a:r>
              <a:rPr b="1" lang="en-GB" sz="1450">
                <a:solidFill>
                  <a:srgbClr val="000000"/>
                </a:solidFill>
                <a:latin typeface="Comic Sans MS"/>
                <a:ea typeface="Comic Sans MS"/>
                <a:cs typeface="Comic Sans MS"/>
                <a:sym typeface="Comic Sans MS"/>
              </a:rPr>
              <a:t>Most Cancelled order city wise and its Avg Price?</a:t>
            </a:r>
            <a:endParaRPr b="1" sz="1500">
              <a:solidFill>
                <a:srgbClr val="000000"/>
              </a:solidFill>
              <a:latin typeface="Comic Sans MS"/>
              <a:ea typeface="Comic Sans MS"/>
              <a:cs typeface="Comic Sans MS"/>
              <a:sym typeface="Comic Sans MS"/>
            </a:endParaRPr>
          </a:p>
          <a:p>
            <a:pPr indent="-311150" lvl="0" marL="457200" rtl="0" algn="l">
              <a:spcBef>
                <a:spcPts val="1200"/>
              </a:spcBef>
              <a:spcAft>
                <a:spcPts val="0"/>
              </a:spcAft>
              <a:buClr>
                <a:srgbClr val="000000"/>
              </a:buClr>
              <a:buSzPts val="1300"/>
              <a:buFont typeface="Arial"/>
              <a:buChar char="●"/>
            </a:pPr>
            <a:r>
              <a:rPr b="1" lang="en-GB">
                <a:solidFill>
                  <a:srgbClr val="000000"/>
                </a:solidFill>
                <a:latin typeface="Comic Sans MS"/>
                <a:ea typeface="Comic Sans MS"/>
                <a:cs typeface="Comic Sans MS"/>
                <a:sym typeface="Comic Sans MS"/>
              </a:rPr>
              <a:t>Answer</a:t>
            </a:r>
            <a:r>
              <a:rPr lang="en-GB">
                <a:solidFill>
                  <a:srgbClr val="000000"/>
                </a:solidFill>
                <a:latin typeface="Comic Sans MS"/>
                <a:ea typeface="Comic Sans MS"/>
                <a:cs typeface="Comic Sans MS"/>
                <a:sym typeface="Comic Sans MS"/>
              </a:rPr>
              <a:t>:</a:t>
            </a:r>
            <a:r>
              <a:rPr lang="en-GB" sz="1450">
                <a:solidFill>
                  <a:srgbClr val="434343"/>
                </a:solidFill>
                <a:latin typeface="Comic Sans MS"/>
                <a:ea typeface="Comic Sans MS"/>
                <a:cs typeface="Comic Sans MS"/>
                <a:sym typeface="Comic Sans MS"/>
              </a:rPr>
              <a:t>The most common type of clothing in canceled orders in Bengaluru is: kurta</a:t>
            </a:r>
            <a:endParaRPr sz="1450">
              <a:solidFill>
                <a:srgbClr val="434343"/>
              </a:solidFill>
              <a:latin typeface="Comic Sans MS"/>
              <a:ea typeface="Comic Sans MS"/>
              <a:cs typeface="Comic Sans MS"/>
              <a:sym typeface="Comic Sans MS"/>
            </a:endParaRPr>
          </a:p>
          <a:p>
            <a:pPr indent="-336550" lvl="0" marL="457200" rtl="0" algn="l">
              <a:spcBef>
                <a:spcPts val="0"/>
              </a:spcBef>
              <a:spcAft>
                <a:spcPts val="0"/>
              </a:spcAft>
              <a:buClr>
                <a:srgbClr val="434343"/>
              </a:buClr>
              <a:buSzPts val="1700"/>
              <a:buFont typeface="Comic Sans MS"/>
              <a:buChar char="●"/>
            </a:pPr>
            <a:r>
              <a:rPr lang="en-GB" sz="1450">
                <a:solidFill>
                  <a:srgbClr val="434343"/>
                </a:solidFill>
                <a:latin typeface="Comic Sans MS"/>
                <a:ea typeface="Comic Sans MS"/>
                <a:cs typeface="Comic Sans MS"/>
                <a:sym typeface="Comic Sans MS"/>
              </a:rPr>
              <a:t>The overall average price of canceled orders in Bengaluru is: ₹635.12</a:t>
            </a:r>
            <a:endParaRPr sz="1700">
              <a:solidFill>
                <a:srgbClr val="434343"/>
              </a:solidFill>
              <a:latin typeface="Comic Sans MS"/>
              <a:ea typeface="Comic Sans MS"/>
              <a:cs typeface="Comic Sans MS"/>
              <a:sym typeface="Comic Sans MS"/>
            </a:endParaRPr>
          </a:p>
          <a:p>
            <a:pPr indent="0" lvl="0" marL="0" rtl="0" algn="l">
              <a:spcBef>
                <a:spcPts val="1400"/>
              </a:spcBef>
              <a:spcAft>
                <a:spcPts val="0"/>
              </a:spcAft>
              <a:buNone/>
            </a:pPr>
            <a:r>
              <a:rPr b="1" lang="en-GB" sz="1500">
                <a:solidFill>
                  <a:srgbClr val="000000"/>
                </a:solidFill>
                <a:latin typeface="Comic Sans MS"/>
                <a:ea typeface="Comic Sans MS"/>
                <a:cs typeface="Comic Sans MS"/>
                <a:sym typeface="Comic Sans MS"/>
              </a:rPr>
              <a:t>7. What is the top-selling product style?</a:t>
            </a:r>
            <a:endParaRPr b="1" sz="1500">
              <a:solidFill>
                <a:srgbClr val="000000"/>
              </a:solidFill>
              <a:latin typeface="Comic Sans MS"/>
              <a:ea typeface="Comic Sans MS"/>
              <a:cs typeface="Comic Sans MS"/>
              <a:sym typeface="Comic Sans MS"/>
            </a:endParaRPr>
          </a:p>
          <a:p>
            <a:pPr indent="-311150" lvl="0" marL="457200" rtl="0" algn="l">
              <a:spcBef>
                <a:spcPts val="1200"/>
              </a:spcBef>
              <a:spcAft>
                <a:spcPts val="0"/>
              </a:spcAft>
              <a:buClr>
                <a:srgbClr val="000000"/>
              </a:buClr>
              <a:buSzPts val="1300"/>
              <a:buFont typeface="Arial"/>
              <a:buChar char="●"/>
            </a:pPr>
            <a:r>
              <a:rPr b="1" lang="en-GB">
                <a:solidFill>
                  <a:srgbClr val="000000"/>
                </a:solidFill>
                <a:latin typeface="Comic Sans MS"/>
                <a:ea typeface="Comic Sans MS"/>
                <a:cs typeface="Comic Sans MS"/>
                <a:sym typeface="Comic Sans MS"/>
              </a:rPr>
              <a:t>Answer</a:t>
            </a:r>
            <a:r>
              <a:rPr lang="en-GB" sz="1500">
                <a:solidFill>
                  <a:srgbClr val="666666"/>
                </a:solidFill>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Top-selling product style</a:t>
            </a:r>
            <a:r>
              <a:rPr lang="en-GB" sz="1500">
                <a:solidFill>
                  <a:srgbClr val="666666"/>
                </a:solidFill>
                <a:latin typeface="Comic Sans MS"/>
                <a:ea typeface="Comic Sans MS"/>
                <a:cs typeface="Comic Sans MS"/>
                <a:sym typeface="Comic Sans MS"/>
              </a:rPr>
              <a:t>: </a:t>
            </a:r>
            <a:r>
              <a:rPr lang="en-GB" sz="1500">
                <a:solidFill>
                  <a:srgbClr val="666666"/>
                </a:solidFill>
                <a:latin typeface="Comic Sans MS"/>
                <a:ea typeface="Comic Sans MS"/>
                <a:cs typeface="Comic Sans MS"/>
                <a:sym typeface="Comic Sans MS"/>
              </a:rPr>
              <a:t>JNE 3797</a:t>
            </a:r>
            <a:endParaRPr sz="1500">
              <a:solidFill>
                <a:srgbClr val="666666"/>
              </a:solidFill>
              <a:latin typeface="Comic Sans MS"/>
              <a:ea typeface="Comic Sans MS"/>
              <a:cs typeface="Comic Sans MS"/>
              <a:sym typeface="Comic Sans MS"/>
            </a:endParaRPr>
          </a:p>
          <a:p>
            <a:pPr indent="0" lvl="0" marL="0" rtl="0" algn="l">
              <a:spcBef>
                <a:spcPts val="1400"/>
              </a:spcBef>
              <a:spcAft>
                <a:spcPts val="0"/>
              </a:spcAft>
              <a:buNone/>
            </a:pPr>
            <a:r>
              <a:rPr b="1" lang="en-GB" sz="1500">
                <a:solidFill>
                  <a:srgbClr val="000000"/>
                </a:solidFill>
                <a:latin typeface="Comic Sans MS"/>
                <a:ea typeface="Comic Sans MS"/>
                <a:cs typeface="Comic Sans MS"/>
                <a:sym typeface="Comic Sans MS"/>
              </a:rPr>
              <a:t>8. Which state generated the highest sales revenue?</a:t>
            </a:r>
            <a:endParaRPr b="1" sz="1500">
              <a:solidFill>
                <a:srgbClr val="000000"/>
              </a:solidFill>
              <a:latin typeface="Comic Sans MS"/>
              <a:ea typeface="Comic Sans MS"/>
              <a:cs typeface="Comic Sans MS"/>
              <a:sym typeface="Comic Sans MS"/>
            </a:endParaRPr>
          </a:p>
          <a:p>
            <a:pPr indent="-311150" lvl="0" marL="457200" rtl="0" algn="l">
              <a:spcBef>
                <a:spcPts val="1200"/>
              </a:spcBef>
              <a:spcAft>
                <a:spcPts val="0"/>
              </a:spcAft>
              <a:buClr>
                <a:srgbClr val="000000"/>
              </a:buClr>
              <a:buSzPts val="1300"/>
              <a:buFont typeface="Arial"/>
              <a:buChar char="●"/>
            </a:pPr>
            <a:r>
              <a:rPr b="1" lang="en-GB">
                <a:solidFill>
                  <a:srgbClr val="000000"/>
                </a:solidFill>
                <a:latin typeface="Comic Sans MS"/>
                <a:ea typeface="Comic Sans MS"/>
                <a:cs typeface="Comic Sans MS"/>
                <a:sym typeface="Comic Sans MS"/>
              </a:rPr>
              <a:t>Answer</a:t>
            </a:r>
            <a:r>
              <a:rPr lang="en-GB">
                <a:solidFill>
                  <a:srgbClr val="000000"/>
                </a:solidFill>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State that generated the highest sales revenue</a:t>
            </a:r>
            <a:r>
              <a:rPr lang="en-GB" sz="1500">
                <a:solidFill>
                  <a:srgbClr val="666666"/>
                </a:solidFill>
                <a:latin typeface="Comic Sans MS"/>
                <a:ea typeface="Comic Sans MS"/>
                <a:cs typeface="Comic Sans MS"/>
                <a:sym typeface="Comic Sans MS"/>
              </a:rPr>
              <a:t>: ₹13,335,534.14</a:t>
            </a:r>
            <a:endParaRPr sz="1700">
              <a:solidFill>
                <a:srgbClr val="666666"/>
              </a:solidFill>
              <a:latin typeface="Comic Sans MS"/>
              <a:ea typeface="Comic Sans MS"/>
              <a:cs typeface="Comic Sans MS"/>
              <a:sym typeface="Comic Sans MS"/>
            </a:endParaRPr>
          </a:p>
          <a:p>
            <a:pPr indent="0" lvl="0" marL="0" rtl="0" algn="l">
              <a:spcBef>
                <a:spcPts val="1400"/>
              </a:spcBef>
              <a:spcAft>
                <a:spcPts val="0"/>
              </a:spcAft>
              <a:buNone/>
            </a:pPr>
            <a:r>
              <a:rPr b="1" lang="en-GB" sz="1500">
                <a:solidFill>
                  <a:srgbClr val="000000"/>
                </a:solidFill>
                <a:latin typeface="Comic Sans MS"/>
                <a:ea typeface="Comic Sans MS"/>
                <a:cs typeface="Comic Sans MS"/>
                <a:sym typeface="Comic Sans MS"/>
              </a:rPr>
              <a:t>9. How many orders used expedited shipping?</a:t>
            </a:r>
            <a:endParaRPr b="1" sz="1500">
              <a:solidFill>
                <a:srgbClr val="000000"/>
              </a:solidFill>
              <a:latin typeface="Comic Sans MS"/>
              <a:ea typeface="Comic Sans MS"/>
              <a:cs typeface="Comic Sans MS"/>
              <a:sym typeface="Comic Sans MS"/>
            </a:endParaRPr>
          </a:p>
          <a:p>
            <a:pPr indent="-311150" lvl="0" marL="457200" rtl="0" algn="l">
              <a:spcBef>
                <a:spcPts val="1200"/>
              </a:spcBef>
              <a:spcAft>
                <a:spcPts val="0"/>
              </a:spcAft>
              <a:buClr>
                <a:srgbClr val="000000"/>
              </a:buClr>
              <a:buSzPts val="1300"/>
              <a:buFont typeface="Arial"/>
              <a:buChar char="●"/>
            </a:pPr>
            <a:r>
              <a:rPr b="1" lang="en-GB">
                <a:solidFill>
                  <a:srgbClr val="000000"/>
                </a:solidFill>
                <a:latin typeface="Comic Sans MS"/>
                <a:ea typeface="Comic Sans MS"/>
                <a:cs typeface="Comic Sans MS"/>
                <a:sym typeface="Comic Sans MS"/>
              </a:rPr>
              <a:t>Answer</a:t>
            </a:r>
            <a:r>
              <a:rPr lang="en-GB">
                <a:solidFill>
                  <a:srgbClr val="000000"/>
                </a:solidFill>
                <a:latin typeface="Comic Sans MS"/>
                <a:ea typeface="Comic Sans MS"/>
                <a:cs typeface="Comic Sans MS"/>
                <a:sym typeface="Comic Sans MS"/>
              </a:rPr>
              <a:t>: </a:t>
            </a:r>
            <a:r>
              <a:rPr b="1" lang="en-GB" sz="1500">
                <a:solidFill>
                  <a:srgbClr val="666666"/>
                </a:solidFill>
                <a:latin typeface="Arial"/>
                <a:ea typeface="Arial"/>
                <a:cs typeface="Arial"/>
                <a:sym typeface="Arial"/>
              </a:rPr>
              <a:t>Number of orders using expedited shipping</a:t>
            </a:r>
            <a:r>
              <a:rPr lang="en-GB" sz="1500">
                <a:solidFill>
                  <a:srgbClr val="666666"/>
                </a:solidFill>
                <a:latin typeface="Arial"/>
                <a:ea typeface="Arial"/>
                <a:cs typeface="Arial"/>
                <a:sym typeface="Arial"/>
              </a:rPr>
              <a:t>: 82,922</a:t>
            </a:r>
            <a:endParaRPr sz="1700">
              <a:solidFill>
                <a:srgbClr val="666666"/>
              </a:solidFill>
              <a:latin typeface="Comic Sans MS"/>
              <a:ea typeface="Comic Sans MS"/>
              <a:cs typeface="Comic Sans MS"/>
              <a:sym typeface="Comic Sans MS"/>
            </a:endParaRPr>
          </a:p>
          <a:p>
            <a:pPr indent="0" lvl="0" marL="457200" rtl="0" algn="l">
              <a:spcBef>
                <a:spcPts val="1200"/>
              </a:spcBef>
              <a:spcAft>
                <a:spcPts val="0"/>
              </a:spcAft>
              <a:buNone/>
            </a:pPr>
            <a:r>
              <a:t/>
            </a:r>
            <a:endParaRPr>
              <a:solidFill>
                <a:srgbClr val="000000"/>
              </a:solidFill>
              <a:latin typeface="Comic Sans MS"/>
              <a:ea typeface="Comic Sans MS"/>
              <a:cs typeface="Comic Sans MS"/>
              <a:sym typeface="Comic Sans MS"/>
            </a:endParaRPr>
          </a:p>
          <a:p>
            <a:pPr indent="0" lvl="0" marL="0" rtl="0" algn="l">
              <a:lnSpc>
                <a:spcPct val="115000"/>
              </a:lnSpc>
              <a:spcBef>
                <a:spcPts val="1200"/>
              </a:spcBef>
              <a:spcAft>
                <a:spcPts val="160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idx="1" type="body"/>
          </p:nvPr>
        </p:nvSpPr>
        <p:spPr>
          <a:xfrm>
            <a:off x="43625" y="532750"/>
            <a:ext cx="4331400" cy="1034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en-GB" sz="1750">
                <a:solidFill>
                  <a:srgbClr val="000000"/>
                </a:solidFill>
                <a:highlight>
                  <a:schemeClr val="lt1"/>
                </a:highlight>
                <a:latin typeface="Roboto"/>
                <a:ea typeface="Roboto"/>
                <a:cs typeface="Roboto"/>
                <a:sym typeface="Roboto"/>
              </a:rPr>
              <a:t>Average Order Value (AOV) by Product Category</a:t>
            </a:r>
            <a:endParaRPr b="1" sz="1750">
              <a:solidFill>
                <a:srgbClr val="000000"/>
              </a:solidFill>
              <a:highlight>
                <a:schemeClr val="lt1"/>
              </a:highlight>
              <a:latin typeface="Roboto"/>
              <a:ea typeface="Roboto"/>
              <a:cs typeface="Roboto"/>
              <a:sym typeface="Roboto"/>
            </a:endParaRPr>
          </a:p>
          <a:p>
            <a:pPr indent="0" lvl="0" marL="0" rtl="0" algn="l">
              <a:spcBef>
                <a:spcPts val="900"/>
              </a:spcBef>
              <a:spcAft>
                <a:spcPts val="1600"/>
              </a:spcAft>
              <a:buNone/>
            </a:pPr>
            <a:r>
              <a:t/>
            </a:r>
            <a:endParaRPr sz="1100">
              <a:solidFill>
                <a:schemeClr val="lt1"/>
              </a:solidFill>
            </a:endParaRPr>
          </a:p>
        </p:txBody>
      </p:sp>
      <p:sp>
        <p:nvSpPr>
          <p:cNvPr id="250" name="Google Shape;250;p28"/>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251" name="Google Shape;251;p28"/>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pic>
        <p:nvPicPr>
          <p:cNvPr id="252" name="Google Shape;252;p28"/>
          <p:cNvPicPr preferRelativeResize="0"/>
          <p:nvPr/>
        </p:nvPicPr>
        <p:blipFill>
          <a:blip r:embed="rId3">
            <a:alphaModFix/>
          </a:blip>
          <a:stretch>
            <a:fillRect/>
          </a:stretch>
        </p:blipFill>
        <p:spPr>
          <a:xfrm>
            <a:off x="4371130" y="1738950"/>
            <a:ext cx="4468071" cy="3165742"/>
          </a:xfrm>
          <a:prstGeom prst="rect">
            <a:avLst/>
          </a:prstGeom>
          <a:noFill/>
          <a:ln>
            <a:noFill/>
          </a:ln>
        </p:spPr>
      </p:pic>
      <p:pic>
        <p:nvPicPr>
          <p:cNvPr id="253" name="Google Shape;253;p28"/>
          <p:cNvPicPr preferRelativeResize="0"/>
          <p:nvPr/>
        </p:nvPicPr>
        <p:blipFill>
          <a:blip r:embed="rId4">
            <a:alphaModFix/>
          </a:blip>
          <a:stretch>
            <a:fillRect/>
          </a:stretch>
        </p:blipFill>
        <p:spPr>
          <a:xfrm>
            <a:off x="87175" y="1738950"/>
            <a:ext cx="4244311" cy="3165751"/>
          </a:xfrm>
          <a:prstGeom prst="rect">
            <a:avLst/>
          </a:prstGeom>
          <a:noFill/>
          <a:ln>
            <a:noFill/>
          </a:ln>
        </p:spPr>
      </p:pic>
      <p:sp>
        <p:nvSpPr>
          <p:cNvPr id="254" name="Google Shape;254;p28"/>
          <p:cNvSpPr txBox="1"/>
          <p:nvPr/>
        </p:nvSpPr>
        <p:spPr>
          <a:xfrm>
            <a:off x="4527363" y="695275"/>
            <a:ext cx="4155600" cy="93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GB" sz="1750">
                <a:highlight>
                  <a:schemeClr val="lt1"/>
                </a:highlight>
                <a:latin typeface="Roboto"/>
                <a:ea typeface="Roboto"/>
                <a:cs typeface="Roboto"/>
                <a:sym typeface="Roboto"/>
              </a:rPr>
              <a:t>Category-wise Quantity Shipped</a:t>
            </a:r>
            <a:endParaRPr b="1" sz="1750">
              <a:highlight>
                <a:schemeClr val="lt1"/>
              </a:highlight>
              <a:latin typeface="Roboto"/>
              <a:ea typeface="Roboto"/>
              <a:cs typeface="Roboto"/>
              <a:sym typeface="Robo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29"/>
          <p:cNvSpPr txBox="1"/>
          <p:nvPr>
            <p:ph idx="1" type="body"/>
          </p:nvPr>
        </p:nvSpPr>
        <p:spPr>
          <a:xfrm>
            <a:off x="729450" y="1068650"/>
            <a:ext cx="4133100" cy="10344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en-GB" sz="1750">
                <a:solidFill>
                  <a:srgbClr val="000000"/>
                </a:solidFill>
                <a:highlight>
                  <a:schemeClr val="lt1"/>
                </a:highlight>
                <a:latin typeface="Roboto"/>
                <a:ea typeface="Roboto"/>
                <a:cs typeface="Roboto"/>
                <a:sym typeface="Roboto"/>
              </a:rPr>
              <a:t> </a:t>
            </a:r>
            <a:r>
              <a:rPr b="1" lang="en-GB" sz="1750">
                <a:solidFill>
                  <a:srgbClr val="000000"/>
                </a:solidFill>
                <a:highlight>
                  <a:schemeClr val="lt1"/>
                </a:highlight>
                <a:latin typeface="Roboto"/>
                <a:ea typeface="Roboto"/>
                <a:cs typeface="Roboto"/>
                <a:sym typeface="Roboto"/>
              </a:rPr>
              <a:t>Increase</a:t>
            </a:r>
            <a:r>
              <a:rPr b="1" lang="en-GB" sz="1750">
                <a:solidFill>
                  <a:srgbClr val="000000"/>
                </a:solidFill>
                <a:highlight>
                  <a:schemeClr val="lt1"/>
                </a:highlight>
                <a:latin typeface="Roboto"/>
                <a:ea typeface="Roboto"/>
                <a:cs typeface="Roboto"/>
                <a:sym typeface="Roboto"/>
              </a:rPr>
              <a:t> in Revenue by Month</a:t>
            </a:r>
            <a:endParaRPr b="1" sz="1750">
              <a:solidFill>
                <a:srgbClr val="000000"/>
              </a:solidFill>
              <a:highlight>
                <a:schemeClr val="lt1"/>
              </a:highlight>
              <a:latin typeface="Roboto"/>
              <a:ea typeface="Roboto"/>
              <a:cs typeface="Roboto"/>
              <a:sym typeface="Roboto"/>
            </a:endParaRPr>
          </a:p>
          <a:p>
            <a:pPr indent="0" lvl="0" marL="0" rtl="0" algn="l">
              <a:spcBef>
                <a:spcPts val="900"/>
              </a:spcBef>
              <a:spcAft>
                <a:spcPts val="0"/>
              </a:spcAft>
              <a:buNone/>
            </a:pPr>
            <a:r>
              <a:t/>
            </a:r>
            <a:endParaRPr b="1" sz="1750">
              <a:solidFill>
                <a:srgbClr val="000000"/>
              </a:solidFill>
              <a:highlight>
                <a:schemeClr val="lt1"/>
              </a:highlight>
              <a:latin typeface="Roboto"/>
              <a:ea typeface="Roboto"/>
              <a:cs typeface="Roboto"/>
              <a:sym typeface="Roboto"/>
            </a:endParaRPr>
          </a:p>
          <a:p>
            <a:pPr indent="0" lvl="0" marL="0" rtl="0" algn="l">
              <a:spcBef>
                <a:spcPts val="900"/>
              </a:spcBef>
              <a:spcAft>
                <a:spcPts val="1600"/>
              </a:spcAft>
              <a:buNone/>
            </a:pPr>
            <a:r>
              <a:t/>
            </a:r>
            <a:endParaRPr sz="1500"/>
          </a:p>
        </p:txBody>
      </p:sp>
      <p:sp>
        <p:nvSpPr>
          <p:cNvPr id="260" name="Google Shape;260;p29"/>
          <p:cNvSpPr txBox="1"/>
          <p:nvPr/>
        </p:nvSpPr>
        <p:spPr>
          <a:xfrm>
            <a:off x="5115500" y="1145150"/>
            <a:ext cx="3884400" cy="95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rPr b="1" lang="en-GB" sz="1750">
                <a:highlight>
                  <a:schemeClr val="lt1"/>
                </a:highlight>
                <a:latin typeface="Roboto"/>
                <a:ea typeface="Roboto"/>
                <a:cs typeface="Roboto"/>
                <a:sym typeface="Roboto"/>
              </a:rPr>
              <a:t> Revenue by top 10 State</a:t>
            </a:r>
            <a:endParaRPr sz="1300">
              <a:solidFill>
                <a:schemeClr val="accent1"/>
              </a:solidFill>
              <a:latin typeface="Lato"/>
              <a:ea typeface="Lato"/>
              <a:cs typeface="Lato"/>
              <a:sym typeface="Lato"/>
            </a:endParaRPr>
          </a:p>
        </p:txBody>
      </p:sp>
      <p:pic>
        <p:nvPicPr>
          <p:cNvPr id="261" name="Google Shape;261;p29"/>
          <p:cNvPicPr preferRelativeResize="0"/>
          <p:nvPr/>
        </p:nvPicPr>
        <p:blipFill>
          <a:blip r:embed="rId3">
            <a:alphaModFix/>
          </a:blip>
          <a:stretch>
            <a:fillRect/>
          </a:stretch>
        </p:blipFill>
        <p:spPr>
          <a:xfrm>
            <a:off x="181450" y="2255450"/>
            <a:ext cx="4681001" cy="2735650"/>
          </a:xfrm>
          <a:prstGeom prst="rect">
            <a:avLst/>
          </a:prstGeom>
          <a:noFill/>
          <a:ln>
            <a:noFill/>
          </a:ln>
        </p:spPr>
      </p:pic>
      <p:pic>
        <p:nvPicPr>
          <p:cNvPr id="262" name="Google Shape;262;p29"/>
          <p:cNvPicPr preferRelativeResize="0"/>
          <p:nvPr/>
        </p:nvPicPr>
        <p:blipFill>
          <a:blip r:embed="rId4">
            <a:alphaModFix/>
          </a:blip>
          <a:stretch>
            <a:fillRect/>
          </a:stretch>
        </p:blipFill>
        <p:spPr>
          <a:xfrm>
            <a:off x="5238239" y="2255450"/>
            <a:ext cx="3638932" cy="2735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sp>
        <p:nvSpPr>
          <p:cNvPr id="268" name="Google Shape;268;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sp>
        <p:nvSpPr>
          <p:cNvPr id="269" name="Google Shape;269;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sp>
        <p:nvSpPr>
          <p:cNvPr id="270" name="Google Shape;270;p30"/>
          <p:cNvSpPr txBox="1"/>
          <p:nvPr/>
        </p:nvSpPr>
        <p:spPr>
          <a:xfrm>
            <a:off x="38250" y="28050"/>
            <a:ext cx="9067500" cy="50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latin typeface="Comic Sans MS"/>
                <a:ea typeface="Comic Sans MS"/>
                <a:cs typeface="Comic Sans MS"/>
                <a:sym typeface="Comic Sans MS"/>
              </a:rPr>
              <a:t>Conclusion from the given Dataset </a:t>
            </a:r>
            <a:endParaRPr b="1" sz="1800" u="sng">
              <a:latin typeface="Comic Sans MS"/>
              <a:ea typeface="Comic Sans MS"/>
              <a:cs typeface="Comic Sans MS"/>
              <a:sym typeface="Comic Sans MS"/>
            </a:endParaRPr>
          </a:p>
          <a:p>
            <a:pPr indent="0" lvl="0" marL="0" rtl="0" algn="l">
              <a:spcBef>
                <a:spcPts val="0"/>
              </a:spcBef>
              <a:spcAft>
                <a:spcPts val="0"/>
              </a:spcAft>
              <a:buNone/>
            </a:pPr>
            <a:r>
              <a:t/>
            </a:r>
            <a:endParaRPr b="1" sz="1100"/>
          </a:p>
          <a:p>
            <a:pPr indent="0" lvl="0" marL="0" rtl="0" algn="l">
              <a:spcBef>
                <a:spcPts val="0"/>
              </a:spcBef>
              <a:spcAft>
                <a:spcPts val="0"/>
              </a:spcAft>
              <a:buNone/>
            </a:pPr>
            <a:r>
              <a:rPr b="1" lang="en-GB" sz="1100"/>
              <a:t>Order Overview</a:t>
            </a:r>
            <a:r>
              <a:rPr lang="en-GB" sz="1100"/>
              <a:t>:</a:t>
            </a:r>
            <a:endParaRPr sz="1100"/>
          </a:p>
          <a:p>
            <a:pPr indent="-298450" lvl="0" marL="457200" rtl="0" algn="l">
              <a:lnSpc>
                <a:spcPct val="115000"/>
              </a:lnSpc>
              <a:spcBef>
                <a:spcPts val="1200"/>
              </a:spcBef>
              <a:spcAft>
                <a:spcPts val="0"/>
              </a:spcAft>
              <a:buSzPts val="1100"/>
              <a:buChar char="●"/>
            </a:pPr>
            <a:r>
              <a:rPr lang="en-GB" sz="1100"/>
              <a:t>There were </a:t>
            </a:r>
            <a:r>
              <a:rPr b="1" lang="en-GB" sz="1100"/>
              <a:t>120,378 total orders</a:t>
            </a:r>
            <a:r>
              <a:rPr lang="en-GB" sz="1100"/>
              <a:t> in the dataset, with the </a:t>
            </a:r>
            <a:r>
              <a:rPr b="1" lang="en-GB" sz="1100"/>
              <a:t>total revenue from shipped orders amounting to ₹71,050,985</a:t>
            </a:r>
            <a:r>
              <a:rPr lang="en-GB" sz="1100"/>
              <a:t>. The </a:t>
            </a:r>
            <a:r>
              <a:rPr b="1" lang="en-GB" sz="1100"/>
              <a:t>average order value (AOV)</a:t>
            </a:r>
            <a:r>
              <a:rPr lang="en-GB" sz="1100"/>
              <a:t> for shipped orders was </a:t>
            </a:r>
            <a:r>
              <a:rPr b="1" lang="en-GB" sz="1100"/>
              <a:t>₹694.27</a:t>
            </a:r>
            <a:r>
              <a:rPr lang="en-GB" sz="1100"/>
              <a:t>.</a:t>
            </a:r>
            <a:endParaRPr sz="1100"/>
          </a:p>
          <a:p>
            <a:pPr indent="0" lvl="0" marL="0" rtl="0" algn="l">
              <a:lnSpc>
                <a:spcPct val="115000"/>
              </a:lnSpc>
              <a:spcBef>
                <a:spcPts val="1200"/>
              </a:spcBef>
              <a:spcAft>
                <a:spcPts val="0"/>
              </a:spcAft>
              <a:buNone/>
            </a:pPr>
            <a:r>
              <a:rPr b="1" lang="en-GB" sz="1100"/>
              <a:t>Top Categories</a:t>
            </a:r>
            <a:r>
              <a:rPr lang="en-GB" sz="1100"/>
              <a:t>:</a:t>
            </a:r>
            <a:endParaRPr sz="1100"/>
          </a:p>
          <a:p>
            <a:pPr indent="-298450" lvl="0" marL="457200" rtl="0" algn="l">
              <a:lnSpc>
                <a:spcPct val="115000"/>
              </a:lnSpc>
              <a:spcBef>
                <a:spcPts val="1200"/>
              </a:spcBef>
              <a:spcAft>
                <a:spcPts val="0"/>
              </a:spcAft>
              <a:buSzPts val="1100"/>
              <a:buChar char="●"/>
            </a:pPr>
            <a:r>
              <a:rPr lang="en-GB" sz="1100"/>
              <a:t>The most frequently ordered category is </a:t>
            </a:r>
            <a:r>
              <a:rPr b="1" lang="en-GB" sz="1100"/>
              <a:t>"Set"</a:t>
            </a:r>
            <a:r>
              <a:rPr lang="en-GB" sz="1100"/>
              <a:t>, with </a:t>
            </a:r>
            <a:r>
              <a:rPr b="1" lang="en-GB" sz="1100"/>
              <a:t>50,284 orders</a:t>
            </a:r>
            <a:r>
              <a:rPr lang="en-GB" sz="1100"/>
              <a:t>.</a:t>
            </a:r>
            <a:endParaRPr sz="1100"/>
          </a:p>
          <a:p>
            <a:pPr indent="-298450" lvl="0" marL="457200" rtl="0" algn="l">
              <a:lnSpc>
                <a:spcPct val="115000"/>
              </a:lnSpc>
              <a:spcBef>
                <a:spcPts val="0"/>
              </a:spcBef>
              <a:spcAft>
                <a:spcPts val="0"/>
              </a:spcAft>
              <a:buSzPts val="1100"/>
              <a:buChar char="●"/>
            </a:pPr>
            <a:r>
              <a:rPr lang="en-GB" sz="1100"/>
              <a:t>For canceled orders in Bengaluru, </a:t>
            </a:r>
            <a:r>
              <a:rPr b="1" lang="en-GB" sz="1100"/>
              <a:t>kurta</a:t>
            </a:r>
            <a:r>
              <a:rPr lang="en-GB" sz="1100"/>
              <a:t> was the most common category, with the </a:t>
            </a:r>
            <a:r>
              <a:rPr b="1" lang="en-GB" sz="1100"/>
              <a:t>average price of canceled orders being ₹635.12</a:t>
            </a:r>
            <a:r>
              <a:rPr lang="en-GB" sz="1100"/>
              <a:t>. However, the </a:t>
            </a:r>
            <a:r>
              <a:rPr b="1" lang="en-GB" sz="1100"/>
              <a:t>most expensive canceled category</a:t>
            </a:r>
            <a:r>
              <a:rPr lang="en-GB" sz="1100"/>
              <a:t> was </a:t>
            </a:r>
            <a:r>
              <a:rPr b="1" lang="en-GB" sz="1100"/>
              <a:t>"Set"</a:t>
            </a:r>
            <a:r>
              <a:rPr lang="en-GB" sz="1100"/>
              <a:t> with an average price of </a:t>
            </a:r>
            <a:r>
              <a:rPr b="1" lang="en-GB" sz="1100"/>
              <a:t>₹823.83</a:t>
            </a:r>
            <a:r>
              <a:rPr lang="en-GB" sz="1100"/>
              <a:t>.</a:t>
            </a:r>
            <a:endParaRPr sz="1100"/>
          </a:p>
          <a:p>
            <a:pPr indent="0" lvl="0" marL="0" rtl="0" algn="l">
              <a:lnSpc>
                <a:spcPct val="115000"/>
              </a:lnSpc>
              <a:spcBef>
                <a:spcPts val="1200"/>
              </a:spcBef>
              <a:spcAft>
                <a:spcPts val="0"/>
              </a:spcAft>
              <a:buNone/>
            </a:pPr>
            <a:r>
              <a:rPr b="1" lang="en-GB" sz="1100"/>
              <a:t>Cancellation Insights</a:t>
            </a:r>
            <a:r>
              <a:rPr lang="en-GB" sz="1100"/>
              <a:t>:</a:t>
            </a:r>
            <a:endParaRPr sz="1100"/>
          </a:p>
          <a:p>
            <a:pPr indent="-298450" lvl="0" marL="457200" rtl="0" algn="l">
              <a:lnSpc>
                <a:spcPct val="115000"/>
              </a:lnSpc>
              <a:spcBef>
                <a:spcPts val="1200"/>
              </a:spcBef>
              <a:spcAft>
                <a:spcPts val="0"/>
              </a:spcAft>
              <a:buSzPts val="1100"/>
              <a:buChar char="●"/>
            </a:pPr>
            <a:r>
              <a:rPr b="1" lang="en-GB" sz="1100"/>
              <a:t>14.28%</a:t>
            </a:r>
            <a:r>
              <a:rPr lang="en-GB" sz="1100"/>
              <a:t> of the total orders were canceled, with </a:t>
            </a:r>
            <a:r>
              <a:rPr b="1" lang="en-GB" sz="1100"/>
              <a:t>Bengaluru</a:t>
            </a:r>
            <a:r>
              <a:rPr lang="en-GB" sz="1100"/>
              <a:t> having the highest number of cancellations (</a:t>
            </a:r>
            <a:r>
              <a:rPr b="1" lang="en-GB" sz="1100"/>
              <a:t>1,224 canceled orders</a:t>
            </a:r>
            <a:r>
              <a:rPr lang="en-GB" sz="1100"/>
              <a:t>).</a:t>
            </a:r>
            <a:endParaRPr sz="1100"/>
          </a:p>
          <a:p>
            <a:pPr indent="0" lvl="0" marL="0" rtl="0" algn="l">
              <a:lnSpc>
                <a:spcPct val="115000"/>
              </a:lnSpc>
              <a:spcBef>
                <a:spcPts val="1200"/>
              </a:spcBef>
              <a:spcAft>
                <a:spcPts val="0"/>
              </a:spcAft>
              <a:buNone/>
            </a:pPr>
            <a:r>
              <a:rPr b="1" lang="en-GB" sz="1100"/>
              <a:t>Shipping and Fulfillment</a:t>
            </a:r>
            <a:r>
              <a:rPr lang="en-GB" sz="1100"/>
              <a:t>:</a:t>
            </a:r>
            <a:endParaRPr sz="1100"/>
          </a:p>
          <a:p>
            <a:pPr indent="-298450" lvl="0" marL="457200" rtl="0" algn="l">
              <a:lnSpc>
                <a:spcPct val="115000"/>
              </a:lnSpc>
              <a:spcBef>
                <a:spcPts val="1200"/>
              </a:spcBef>
              <a:spcAft>
                <a:spcPts val="0"/>
              </a:spcAft>
              <a:buSzPts val="1100"/>
              <a:buChar char="●"/>
            </a:pPr>
            <a:r>
              <a:rPr lang="en-GB" sz="1100"/>
              <a:t>The most common fulfillment method is </a:t>
            </a:r>
            <a:r>
              <a:rPr b="1" lang="en-GB" sz="1100"/>
              <a:t>Amazon</a:t>
            </a:r>
            <a:r>
              <a:rPr lang="en-GB" sz="1100"/>
              <a:t>, though it appears none were directly fulfilled by Amazon (according to the data).</a:t>
            </a:r>
            <a:endParaRPr sz="1100"/>
          </a:p>
          <a:p>
            <a:pPr indent="-298450" lvl="0" marL="457200" rtl="0" algn="l">
              <a:lnSpc>
                <a:spcPct val="115000"/>
              </a:lnSpc>
              <a:spcBef>
                <a:spcPts val="0"/>
              </a:spcBef>
              <a:spcAft>
                <a:spcPts val="0"/>
              </a:spcAft>
              <a:buSzPts val="1100"/>
              <a:buChar char="●"/>
            </a:pPr>
            <a:r>
              <a:rPr b="1" lang="en-GB" sz="1100"/>
              <a:t>82,922 orders</a:t>
            </a:r>
            <a:r>
              <a:rPr lang="en-GB" sz="1100"/>
              <a:t> used </a:t>
            </a:r>
            <a:r>
              <a:rPr b="1" lang="en-GB" sz="1100"/>
              <a:t>expedited shipping</a:t>
            </a:r>
            <a:r>
              <a:rPr lang="en-GB" sz="1100"/>
              <a:t> across all orders.</a:t>
            </a:r>
            <a:endParaRPr sz="1100"/>
          </a:p>
          <a:p>
            <a:pPr indent="0" lvl="0" marL="0" rtl="0" algn="l">
              <a:lnSpc>
                <a:spcPct val="115000"/>
              </a:lnSpc>
              <a:spcBef>
                <a:spcPts val="1200"/>
              </a:spcBef>
              <a:spcAft>
                <a:spcPts val="0"/>
              </a:spcAft>
              <a:buNone/>
            </a:pPr>
            <a:r>
              <a:rPr b="1" lang="en-GB" sz="1100"/>
              <a:t>Revenue Distribution</a:t>
            </a:r>
            <a:r>
              <a:rPr lang="en-GB" sz="1100"/>
              <a:t>:</a:t>
            </a:r>
            <a:endParaRPr sz="1100"/>
          </a:p>
          <a:p>
            <a:pPr indent="-298450" lvl="0" marL="457200" rtl="0" algn="l">
              <a:lnSpc>
                <a:spcPct val="115000"/>
              </a:lnSpc>
              <a:spcBef>
                <a:spcPts val="1200"/>
              </a:spcBef>
              <a:spcAft>
                <a:spcPts val="0"/>
              </a:spcAft>
              <a:buSzPts val="1100"/>
              <a:buChar char="●"/>
            </a:pPr>
            <a:r>
              <a:rPr lang="en-GB" sz="1100"/>
              <a:t>The state with the </a:t>
            </a:r>
            <a:r>
              <a:rPr b="1" lang="en-GB" sz="1100"/>
              <a:t>highest revenue</a:t>
            </a:r>
            <a:r>
              <a:rPr lang="en-GB" sz="1100"/>
              <a:t> from orders is </a:t>
            </a:r>
            <a:r>
              <a:rPr b="1" lang="en-GB" sz="1100"/>
              <a:t>Maharashtra</a:t>
            </a:r>
            <a:r>
              <a:rPr lang="en-GB" sz="1100"/>
              <a:t>, contributing </a:t>
            </a:r>
            <a:r>
              <a:rPr b="1" lang="en-GB" sz="1100"/>
              <a:t>₹13,335,534.14</a:t>
            </a:r>
            <a:r>
              <a:rPr lang="en-GB" sz="1100"/>
              <a:t> to the total sales.</a:t>
            </a:r>
            <a:endParaRPr b="1" sz="1100"/>
          </a:p>
          <a:p>
            <a:pPr indent="0" lvl="0" marL="0" rtl="0" algn="l">
              <a:spcBef>
                <a:spcPts val="1200"/>
              </a:spcBef>
              <a:spcAft>
                <a:spcPts val="0"/>
              </a:spcAft>
              <a:buNone/>
            </a:pPr>
            <a:r>
              <a:t/>
            </a:r>
            <a:endParaRPr b="1" sz="1800" u="sng">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276" name="Google Shape;276;p31"/>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sp>
        <p:nvSpPr>
          <p:cNvPr id="277" name="Google Shape;277;p31"/>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278" name="Google Shape;278;p31"/>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279" name="Google Shape;279;p31"/>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280" name="Google Shape;280;p31"/>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pic>
        <p:nvPicPr>
          <p:cNvPr id="281" name="Google Shape;281;p31"/>
          <p:cNvPicPr preferRelativeResize="0"/>
          <p:nvPr/>
        </p:nvPicPr>
        <p:blipFill>
          <a:blip r:embed="rId3">
            <a:alphaModFix/>
          </a:blip>
          <a:stretch>
            <a:fillRect/>
          </a:stretch>
        </p:blipFill>
        <p:spPr>
          <a:xfrm>
            <a:off x="0" y="71225"/>
            <a:ext cx="915326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            </a:t>
            </a: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523550" y="708425"/>
            <a:ext cx="7110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u="sng">
                <a:solidFill>
                  <a:srgbClr val="000000"/>
                </a:solidFill>
                <a:latin typeface="Comic Sans MS"/>
                <a:ea typeface="Comic Sans MS"/>
                <a:cs typeface="Comic Sans MS"/>
                <a:sym typeface="Comic Sans MS"/>
              </a:rPr>
              <a:t>Outline</a:t>
            </a:r>
            <a:r>
              <a:rPr lang="en-GB" sz="2700">
                <a:latin typeface="Comic Sans MS"/>
                <a:ea typeface="Comic Sans MS"/>
                <a:cs typeface="Comic Sans MS"/>
                <a:sym typeface="Comic Sans MS"/>
              </a:rPr>
              <a:t> </a:t>
            </a:r>
            <a:endParaRPr sz="2700">
              <a:latin typeface="Comic Sans MS"/>
              <a:ea typeface="Comic Sans MS"/>
              <a:cs typeface="Comic Sans MS"/>
              <a:sym typeface="Comic Sans MS"/>
            </a:endParaRPr>
          </a:p>
        </p:txBody>
      </p:sp>
      <p:sp>
        <p:nvSpPr>
          <p:cNvPr id="184" name="Google Shape;184;p19"/>
          <p:cNvSpPr txBox="1"/>
          <p:nvPr/>
        </p:nvSpPr>
        <p:spPr>
          <a:xfrm>
            <a:off x="702963" y="1547694"/>
            <a:ext cx="16077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b="1" sz="15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6" name="Google Shape;186;p19"/>
          <p:cNvSpPr txBox="1"/>
          <p:nvPr/>
        </p:nvSpPr>
        <p:spPr>
          <a:xfrm>
            <a:off x="702974" y="1873200"/>
            <a:ext cx="24990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Pro</a:t>
            </a:r>
            <a:r>
              <a:rPr b="1" lang="en-GB" sz="1500">
                <a:solidFill>
                  <a:srgbClr val="FFFFFF"/>
                </a:solidFill>
                <a:latin typeface="Raleway"/>
                <a:ea typeface="Raleway"/>
                <a:cs typeface="Raleway"/>
                <a:sym typeface="Raleway"/>
              </a:rPr>
              <a:t>blem Statement</a:t>
            </a:r>
            <a:endParaRPr b="1" sz="1500">
              <a:solidFill>
                <a:srgbClr val="FFFFFF"/>
              </a:solidFill>
              <a:latin typeface="Raleway"/>
              <a:ea typeface="Raleway"/>
              <a:cs typeface="Raleway"/>
              <a:sym typeface="Raleway"/>
            </a:endParaRPr>
          </a:p>
        </p:txBody>
      </p:sp>
      <p:sp>
        <p:nvSpPr>
          <p:cNvPr id="187" name="Google Shape;187;p19"/>
          <p:cNvSpPr txBox="1"/>
          <p:nvPr/>
        </p:nvSpPr>
        <p:spPr>
          <a:xfrm>
            <a:off x="702969" y="2177275"/>
            <a:ext cx="21891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Challenges</a:t>
            </a:r>
            <a:endParaRPr b="1" sz="1500">
              <a:solidFill>
                <a:srgbClr val="FFFFFF"/>
              </a:solidFill>
              <a:latin typeface="Raleway"/>
              <a:ea typeface="Raleway"/>
              <a:cs typeface="Raleway"/>
              <a:sym typeface="Raleway"/>
            </a:endParaRPr>
          </a:p>
        </p:txBody>
      </p:sp>
      <p:sp>
        <p:nvSpPr>
          <p:cNvPr id="188" name="Google Shape;188;p19"/>
          <p:cNvSpPr txBox="1"/>
          <p:nvPr/>
        </p:nvSpPr>
        <p:spPr>
          <a:xfrm>
            <a:off x="688600" y="2502775"/>
            <a:ext cx="31482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Key Performance </a:t>
            </a:r>
            <a:r>
              <a:rPr b="1" lang="en-GB" sz="1500">
                <a:solidFill>
                  <a:srgbClr val="FFFFFF"/>
                </a:solidFill>
                <a:latin typeface="Raleway"/>
                <a:ea typeface="Raleway"/>
                <a:cs typeface="Raleway"/>
                <a:sym typeface="Raleway"/>
              </a:rPr>
              <a:t>Indicator</a:t>
            </a:r>
            <a:endParaRPr b="1" sz="1500">
              <a:solidFill>
                <a:srgbClr val="FFFFFF"/>
              </a:solidFill>
              <a:latin typeface="Raleway"/>
              <a:ea typeface="Raleway"/>
              <a:cs typeface="Raleway"/>
              <a:sym typeface="Raleway"/>
            </a:endParaRPr>
          </a:p>
        </p:txBody>
      </p:sp>
      <p:sp>
        <p:nvSpPr>
          <p:cNvPr id="189" name="Google Shape;189;p19"/>
          <p:cNvSpPr txBox="1"/>
          <p:nvPr/>
        </p:nvSpPr>
        <p:spPr>
          <a:xfrm>
            <a:off x="702975" y="2806850"/>
            <a:ext cx="26445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Business Question</a:t>
            </a:r>
            <a:endParaRPr b="1" sz="1500">
              <a:solidFill>
                <a:srgbClr val="FFFFFF"/>
              </a:solidFill>
              <a:latin typeface="Raleway"/>
              <a:ea typeface="Raleway"/>
              <a:cs typeface="Raleway"/>
              <a:sym typeface="Raleway"/>
            </a:endParaRPr>
          </a:p>
        </p:txBody>
      </p:sp>
      <p:sp>
        <p:nvSpPr>
          <p:cNvPr id="190" name="Google Shape;190;p19"/>
          <p:cNvSpPr txBox="1"/>
          <p:nvPr/>
        </p:nvSpPr>
        <p:spPr>
          <a:xfrm>
            <a:off x="702975" y="3106625"/>
            <a:ext cx="25431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Graphs and </a:t>
            </a:r>
            <a:r>
              <a:rPr b="1" lang="en-GB" sz="1500">
                <a:solidFill>
                  <a:srgbClr val="FFFFFF"/>
                </a:solidFill>
                <a:latin typeface="Raleway"/>
                <a:ea typeface="Raleway"/>
                <a:cs typeface="Raleway"/>
                <a:sym typeface="Raleway"/>
              </a:rPr>
              <a:t>Trends</a:t>
            </a:r>
            <a:endParaRPr b="1" sz="1500">
              <a:solidFill>
                <a:srgbClr val="FFFFFF"/>
              </a:solidFill>
              <a:latin typeface="Raleway"/>
              <a:ea typeface="Raleway"/>
              <a:cs typeface="Raleway"/>
              <a:sym typeface="Raleway"/>
            </a:endParaRPr>
          </a:p>
        </p:txBody>
      </p:sp>
      <p:sp>
        <p:nvSpPr>
          <p:cNvPr id="191" name="Google Shape;191;p19"/>
          <p:cNvSpPr txBox="1"/>
          <p:nvPr/>
        </p:nvSpPr>
        <p:spPr>
          <a:xfrm>
            <a:off x="702971" y="3436425"/>
            <a:ext cx="17151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Conclusion</a:t>
            </a:r>
            <a:endParaRPr b="1" sz="1500">
              <a:solidFill>
                <a:srgbClr val="FFFFFF"/>
              </a:solidFill>
              <a:latin typeface="Raleway"/>
              <a:ea typeface="Raleway"/>
              <a:cs typeface="Raleway"/>
              <a:sym typeface="Raleway"/>
            </a:endParaRPr>
          </a:p>
        </p:txBody>
      </p:sp>
      <p:sp>
        <p:nvSpPr>
          <p:cNvPr id="192" name="Google Shape;192;p19"/>
          <p:cNvSpPr txBox="1"/>
          <p:nvPr/>
        </p:nvSpPr>
        <p:spPr>
          <a:xfrm>
            <a:off x="702975" y="3710475"/>
            <a:ext cx="1846500" cy="415500"/>
          </a:xfrm>
          <a:prstGeom prst="rect">
            <a:avLst/>
          </a:prstGeom>
          <a:noFill/>
          <a:ln>
            <a:noFill/>
          </a:ln>
        </p:spPr>
        <p:txBody>
          <a:bodyPr anchorCtr="0" anchor="ctr" bIns="91425" lIns="91425" spcFirstLastPara="1" rIns="91425" wrap="square" tIns="91425">
            <a:spAutoFit/>
          </a:bodyPr>
          <a:lstStyle/>
          <a:p>
            <a:pPr indent="-323850" lvl="0" marL="457200" rtl="0" algn="l">
              <a:spcBef>
                <a:spcPts val="0"/>
              </a:spcBef>
              <a:spcAft>
                <a:spcPts val="0"/>
              </a:spcAft>
              <a:buSzPts val="1500"/>
              <a:buFont typeface="Raleway"/>
              <a:buChar char="❖"/>
            </a:pPr>
            <a:r>
              <a:rPr b="1" lang="en-GB" sz="1500">
                <a:solidFill>
                  <a:srgbClr val="FFFFFF"/>
                </a:solidFill>
                <a:latin typeface="Raleway"/>
                <a:ea typeface="Raleway"/>
                <a:cs typeface="Raleway"/>
                <a:sym typeface="Raleway"/>
              </a:rPr>
              <a:t>Dashboard</a:t>
            </a:r>
            <a:endParaRPr b="1" sz="1500">
              <a:solidFill>
                <a:srgbClr val="FFFFFF"/>
              </a:solidFill>
              <a:latin typeface="Raleway"/>
              <a:ea typeface="Raleway"/>
              <a:cs typeface="Raleway"/>
              <a:sym typeface="Raleway"/>
            </a:endParaRPr>
          </a:p>
        </p:txBody>
      </p:sp>
      <p:sp>
        <p:nvSpPr>
          <p:cNvPr id="193" name="Google Shape;193;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38575" y="553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9" name="Google Shape;199;p20"/>
          <p:cNvSpPr txBox="1"/>
          <p:nvPr>
            <p:ph idx="1" type="body"/>
          </p:nvPr>
        </p:nvSpPr>
        <p:spPr>
          <a:xfrm>
            <a:off x="138575" y="1437325"/>
            <a:ext cx="9005400" cy="1770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200">
                <a:solidFill>
                  <a:srgbClr val="000000"/>
                </a:solidFill>
                <a:latin typeface="Arial"/>
                <a:ea typeface="Arial"/>
                <a:cs typeface="Arial"/>
                <a:sym typeface="Arial"/>
              </a:rPr>
              <a:t>The dataset highlights </a:t>
            </a:r>
            <a:r>
              <a:rPr b="1" lang="en-GB" sz="1200">
                <a:solidFill>
                  <a:srgbClr val="000000"/>
                </a:solidFill>
                <a:latin typeface="Arial"/>
                <a:ea typeface="Arial"/>
                <a:cs typeface="Arial"/>
                <a:sym typeface="Arial"/>
              </a:rPr>
              <a:t>120,378 total orders</a:t>
            </a:r>
            <a:r>
              <a:rPr lang="en-GB" sz="1200">
                <a:solidFill>
                  <a:srgbClr val="000000"/>
                </a:solidFill>
                <a:latin typeface="Arial"/>
                <a:ea typeface="Arial"/>
                <a:cs typeface="Arial"/>
                <a:sym typeface="Arial"/>
              </a:rPr>
              <a:t> generating </a:t>
            </a:r>
            <a:r>
              <a:rPr b="1" lang="en-GB" sz="1200">
                <a:solidFill>
                  <a:srgbClr val="000000"/>
                </a:solidFill>
                <a:latin typeface="Arial"/>
                <a:ea typeface="Arial"/>
                <a:cs typeface="Arial"/>
                <a:sym typeface="Arial"/>
              </a:rPr>
              <a:t>₹71,050,985 in revenue</a:t>
            </a:r>
            <a:r>
              <a:rPr lang="en-GB" sz="1200">
                <a:solidFill>
                  <a:srgbClr val="000000"/>
                </a:solidFill>
                <a:latin typeface="Arial"/>
                <a:ea typeface="Arial"/>
                <a:cs typeface="Arial"/>
                <a:sym typeface="Arial"/>
              </a:rPr>
              <a:t>, with an </a:t>
            </a:r>
            <a:r>
              <a:rPr b="1" lang="en-GB" sz="1200">
                <a:solidFill>
                  <a:srgbClr val="000000"/>
                </a:solidFill>
                <a:latin typeface="Arial"/>
                <a:ea typeface="Arial"/>
                <a:cs typeface="Arial"/>
                <a:sym typeface="Arial"/>
              </a:rPr>
              <a:t>average order value (AOV) of ₹694.27</a:t>
            </a:r>
            <a:r>
              <a:rPr lang="en-GB" sz="1200">
                <a:solidFill>
                  <a:srgbClr val="000000"/>
                </a:solidFill>
                <a:latin typeface="Arial"/>
                <a:ea typeface="Arial"/>
                <a:cs typeface="Arial"/>
                <a:sym typeface="Arial"/>
              </a:rPr>
              <a:t>. The most popular category is </a:t>
            </a:r>
            <a:r>
              <a:rPr b="1" lang="en-GB" sz="1200">
                <a:solidFill>
                  <a:srgbClr val="000000"/>
                </a:solidFill>
                <a:latin typeface="Arial"/>
                <a:ea typeface="Arial"/>
                <a:cs typeface="Arial"/>
                <a:sym typeface="Arial"/>
              </a:rPr>
              <a:t>"Set" (50,284 orders)</a:t>
            </a:r>
            <a:r>
              <a:rPr lang="en-GB" sz="1200">
                <a:solidFill>
                  <a:srgbClr val="000000"/>
                </a:solidFill>
                <a:latin typeface="Arial"/>
                <a:ea typeface="Arial"/>
                <a:cs typeface="Arial"/>
                <a:sym typeface="Arial"/>
              </a:rPr>
              <a:t>, and </a:t>
            </a:r>
            <a:r>
              <a:rPr b="1" lang="en-GB" sz="1200">
                <a:solidFill>
                  <a:srgbClr val="000000"/>
                </a:solidFill>
                <a:latin typeface="Arial"/>
                <a:ea typeface="Arial"/>
                <a:cs typeface="Arial"/>
                <a:sym typeface="Arial"/>
              </a:rPr>
              <a:t>Maharashtra</a:t>
            </a:r>
            <a:r>
              <a:rPr lang="en-GB" sz="1200">
                <a:solidFill>
                  <a:srgbClr val="000000"/>
                </a:solidFill>
                <a:latin typeface="Arial"/>
                <a:ea typeface="Arial"/>
                <a:cs typeface="Arial"/>
                <a:sym typeface="Arial"/>
              </a:rPr>
              <a:t> contributed the highest revenue of </a:t>
            </a:r>
            <a:r>
              <a:rPr b="1" lang="en-GB" sz="1200">
                <a:solidFill>
                  <a:srgbClr val="000000"/>
                </a:solidFill>
                <a:latin typeface="Arial"/>
                <a:ea typeface="Arial"/>
                <a:cs typeface="Arial"/>
                <a:sym typeface="Arial"/>
              </a:rPr>
              <a:t>₹13,335,534.14</a:t>
            </a:r>
            <a:r>
              <a:rPr lang="en-GB" sz="1200">
                <a:solidFill>
                  <a:srgbClr val="000000"/>
                </a:solidFill>
                <a:latin typeface="Arial"/>
                <a:ea typeface="Arial"/>
                <a:cs typeface="Arial"/>
                <a:sym typeface="Arial"/>
              </a:rPr>
              <a:t>. However, </a:t>
            </a:r>
            <a:r>
              <a:rPr b="1" lang="en-GB" sz="1200">
                <a:solidFill>
                  <a:srgbClr val="000000"/>
                </a:solidFill>
                <a:latin typeface="Arial"/>
                <a:ea typeface="Arial"/>
                <a:cs typeface="Arial"/>
                <a:sym typeface="Arial"/>
              </a:rPr>
              <a:t>14.28% of orders were canceled</a:t>
            </a:r>
            <a:r>
              <a:rPr lang="en-GB" sz="1200">
                <a:solidFill>
                  <a:srgbClr val="000000"/>
                </a:solidFill>
                <a:latin typeface="Arial"/>
                <a:ea typeface="Arial"/>
                <a:cs typeface="Arial"/>
                <a:sym typeface="Arial"/>
              </a:rPr>
              <a:t>, with </a:t>
            </a:r>
            <a:r>
              <a:rPr b="1" lang="en-GB" sz="1200">
                <a:solidFill>
                  <a:srgbClr val="000000"/>
                </a:solidFill>
                <a:latin typeface="Arial"/>
                <a:ea typeface="Arial"/>
                <a:cs typeface="Arial"/>
                <a:sym typeface="Arial"/>
              </a:rPr>
              <a:t>Bengaluru</a:t>
            </a:r>
            <a:r>
              <a:rPr lang="en-GB" sz="1200">
                <a:solidFill>
                  <a:srgbClr val="000000"/>
                </a:solidFill>
                <a:latin typeface="Arial"/>
                <a:ea typeface="Arial"/>
                <a:cs typeface="Arial"/>
                <a:sym typeface="Arial"/>
              </a:rPr>
              <a:t> having the most cancellations.</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GB" sz="1200">
                <a:solidFill>
                  <a:srgbClr val="000000"/>
                </a:solidFill>
                <a:latin typeface="Arial"/>
                <a:ea typeface="Arial"/>
                <a:cs typeface="Arial"/>
                <a:sym typeface="Arial"/>
              </a:rPr>
              <a:t>Most orders used </a:t>
            </a:r>
            <a:r>
              <a:rPr b="1" lang="en-GB" sz="1200">
                <a:solidFill>
                  <a:srgbClr val="000000"/>
                </a:solidFill>
                <a:latin typeface="Arial"/>
                <a:ea typeface="Arial"/>
                <a:cs typeface="Arial"/>
                <a:sym typeface="Arial"/>
              </a:rPr>
              <a:t>expedited shipping</a:t>
            </a:r>
            <a:r>
              <a:rPr lang="en-GB" sz="1200">
                <a:solidFill>
                  <a:srgbClr val="000000"/>
                </a:solidFill>
                <a:latin typeface="Arial"/>
                <a:ea typeface="Arial"/>
                <a:cs typeface="Arial"/>
                <a:sym typeface="Arial"/>
              </a:rPr>
              <a:t> (82,922), but none were directly fulfilled by Amazon, indicating reliance on third-party fulfillment. Reducing cancellations and improving logistics, especially in key regions like Bengaluru and Maharashtra, are key areas for sales growth.</a:t>
            </a:r>
            <a:endParaRPr sz="12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pic>
        <p:nvPicPr>
          <p:cNvPr descr="shutterstock_429987889_edited.jpg" id="200" name="Google Shape;200;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59200" y="611550"/>
            <a:ext cx="8979300" cy="5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Improving Sales and Reducing Cancellations on Amazon</a:t>
            </a:r>
            <a:endParaRPr/>
          </a:p>
        </p:txBody>
      </p:sp>
      <p:sp>
        <p:nvSpPr>
          <p:cNvPr id="206" name="Google Shape;206;p21"/>
          <p:cNvSpPr/>
          <p:nvPr/>
        </p:nvSpPr>
        <p:spPr>
          <a:xfrm>
            <a:off x="131865" y="17845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7" name="Google Shape;207;p21"/>
          <p:cNvSpPr txBox="1"/>
          <p:nvPr>
            <p:ph idx="1" type="body"/>
          </p:nvPr>
        </p:nvSpPr>
        <p:spPr>
          <a:xfrm>
            <a:off x="480546" y="1608263"/>
            <a:ext cx="81366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Reducing High Cancellation Rate</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 current cancellation rate is </a:t>
            </a:r>
            <a:r>
              <a:rPr b="1" lang="en-GB" sz="1100">
                <a:solidFill>
                  <a:srgbClr val="000000"/>
                </a:solidFill>
                <a:latin typeface="Arial"/>
                <a:ea typeface="Arial"/>
                <a:cs typeface="Arial"/>
                <a:sym typeface="Arial"/>
              </a:rPr>
              <a:t>14.28%</a:t>
            </a:r>
            <a:r>
              <a:rPr lang="en-GB" sz="1100">
                <a:solidFill>
                  <a:srgbClr val="000000"/>
                </a:solidFill>
                <a:latin typeface="Arial"/>
                <a:ea typeface="Arial"/>
                <a:cs typeface="Arial"/>
                <a:sym typeface="Arial"/>
              </a:rPr>
              <a:t>, with </a:t>
            </a:r>
            <a:r>
              <a:rPr b="1" lang="en-GB" sz="1100">
                <a:solidFill>
                  <a:srgbClr val="000000"/>
                </a:solidFill>
                <a:latin typeface="Arial"/>
                <a:ea typeface="Arial"/>
                <a:cs typeface="Arial"/>
                <a:sym typeface="Arial"/>
              </a:rPr>
              <a:t>Bengaluru</a:t>
            </a:r>
            <a:r>
              <a:rPr lang="en-GB" sz="1100">
                <a:solidFill>
                  <a:srgbClr val="000000"/>
                </a:solidFill>
                <a:latin typeface="Arial"/>
                <a:ea typeface="Arial"/>
                <a:cs typeface="Arial"/>
                <a:sym typeface="Arial"/>
              </a:rPr>
              <a:t> facing the highest cancellations. This impacts revenue and customer satisfaction. We need to identify and resolve key reasons behind cancellations, such as product issues or delivery delays, to improve order completion rates.</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
        <p:nvSpPr>
          <p:cNvPr id="208" name="Google Shape;208;p21"/>
          <p:cNvSpPr/>
          <p:nvPr/>
        </p:nvSpPr>
        <p:spPr>
          <a:xfrm>
            <a:off x="131865" y="29791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9" name="Google Shape;209;p21"/>
          <p:cNvSpPr txBox="1"/>
          <p:nvPr>
            <p:ph idx="1" type="body"/>
          </p:nvPr>
        </p:nvSpPr>
        <p:spPr>
          <a:xfrm>
            <a:off x="540300" y="2804725"/>
            <a:ext cx="79848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Improving Fulfillment by Implementing FBA</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GB" sz="1100">
                <a:solidFill>
                  <a:srgbClr val="000000"/>
                </a:solidFill>
                <a:latin typeface="Arial"/>
                <a:ea typeface="Arial"/>
                <a:cs typeface="Arial"/>
                <a:sym typeface="Arial"/>
              </a:rPr>
              <a:t>0%</a:t>
            </a:r>
            <a:r>
              <a:rPr lang="en-GB" sz="1100">
                <a:solidFill>
                  <a:srgbClr val="000000"/>
                </a:solidFill>
                <a:latin typeface="Arial"/>
                <a:ea typeface="Arial"/>
                <a:cs typeface="Arial"/>
                <a:sym typeface="Arial"/>
              </a:rPr>
              <a:t> of orders are fulfilled by Amazon (FBA), leading to slower deliveries through third-party sellers. Integrating Amazon’s Fulfillment by Amazon (FBA) service is essential to enhance delivery speed and customer satisfaction, ensuring faster, more reliable shipping.</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
        <p:nvSpPr>
          <p:cNvPr id="210" name="Google Shape;210;p21"/>
          <p:cNvSpPr/>
          <p:nvPr/>
        </p:nvSpPr>
        <p:spPr>
          <a:xfrm>
            <a:off x="59209" y="41736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Google Shape;211;p21"/>
          <p:cNvSpPr txBox="1"/>
          <p:nvPr>
            <p:ph idx="1" type="body"/>
          </p:nvPr>
        </p:nvSpPr>
        <p:spPr>
          <a:xfrm flipH="1">
            <a:off x="12476038" y="556475"/>
            <a:ext cx="507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sp>
        <p:nvSpPr>
          <p:cNvPr id="212" name="Google Shape;212;p21"/>
          <p:cNvSpPr txBox="1"/>
          <p:nvPr>
            <p:ph idx="1" type="body"/>
          </p:nvPr>
        </p:nvSpPr>
        <p:spPr>
          <a:xfrm>
            <a:off x="460681" y="4001175"/>
            <a:ext cx="8044500" cy="1051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Balancing Regional Sales Performance</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While </a:t>
            </a:r>
            <a:r>
              <a:rPr b="1" lang="en-GB" sz="1100">
                <a:solidFill>
                  <a:srgbClr val="000000"/>
                </a:solidFill>
                <a:latin typeface="Arial"/>
                <a:ea typeface="Arial"/>
                <a:cs typeface="Arial"/>
                <a:sym typeface="Arial"/>
              </a:rPr>
              <a:t>Maharashtra</a:t>
            </a:r>
            <a:r>
              <a:rPr lang="en-GB" sz="1100">
                <a:solidFill>
                  <a:srgbClr val="000000"/>
                </a:solidFill>
                <a:latin typeface="Arial"/>
                <a:ea typeface="Arial"/>
                <a:cs typeface="Arial"/>
                <a:sym typeface="Arial"/>
              </a:rPr>
              <a:t> generates high revenue, </a:t>
            </a:r>
            <a:r>
              <a:rPr b="1" lang="en-GB" sz="1100">
                <a:solidFill>
                  <a:srgbClr val="000000"/>
                </a:solidFill>
                <a:latin typeface="Arial"/>
                <a:ea typeface="Arial"/>
                <a:cs typeface="Arial"/>
                <a:sym typeface="Arial"/>
              </a:rPr>
              <a:t>Bengaluru</a:t>
            </a:r>
            <a:r>
              <a:rPr lang="en-GB" sz="1100">
                <a:solidFill>
                  <a:srgbClr val="000000"/>
                </a:solidFill>
                <a:latin typeface="Arial"/>
                <a:ea typeface="Arial"/>
                <a:cs typeface="Arial"/>
                <a:sym typeface="Arial"/>
              </a:rPr>
              <a:t> experiences high cancellation rates, leading to regional sales disparities. Addressing the underlying issues in underperforming regions will help create a more balanced sales distribution and improve overall revenue</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2"/>
          <p:cNvSpPr txBox="1"/>
          <p:nvPr>
            <p:ph type="title"/>
          </p:nvPr>
        </p:nvSpPr>
        <p:spPr>
          <a:xfrm>
            <a:off x="903825" y="150425"/>
            <a:ext cx="70101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2000"/>
              <a:t>                               </a:t>
            </a:r>
            <a:r>
              <a:rPr lang="en-GB" sz="2400"/>
              <a:t>  </a:t>
            </a:r>
            <a:r>
              <a:rPr lang="en-GB" sz="2800">
                <a:latin typeface="Comic Sans MS"/>
                <a:ea typeface="Comic Sans MS"/>
                <a:cs typeface="Comic Sans MS"/>
                <a:sym typeface="Comic Sans MS"/>
              </a:rPr>
              <a:t>  </a:t>
            </a:r>
            <a:r>
              <a:rPr lang="en-GB" sz="2800" u="sng">
                <a:latin typeface="Comic Sans MS"/>
                <a:ea typeface="Comic Sans MS"/>
                <a:cs typeface="Comic Sans MS"/>
                <a:sym typeface="Comic Sans MS"/>
              </a:rPr>
              <a:t>Challenges</a:t>
            </a:r>
            <a:r>
              <a:rPr lang="en-GB" sz="2800">
                <a:latin typeface="Comic Sans MS"/>
                <a:ea typeface="Comic Sans MS"/>
                <a:cs typeface="Comic Sans MS"/>
                <a:sym typeface="Comic Sans MS"/>
              </a:rPr>
              <a:t> </a:t>
            </a:r>
            <a:endParaRPr sz="2800">
              <a:latin typeface="Comic Sans MS"/>
              <a:ea typeface="Comic Sans MS"/>
              <a:cs typeface="Comic Sans MS"/>
              <a:sym typeface="Comic Sans MS"/>
            </a:endParaRPr>
          </a:p>
        </p:txBody>
      </p:sp>
      <p:sp>
        <p:nvSpPr>
          <p:cNvPr id="218" name="Google Shape;218;p22"/>
          <p:cNvSpPr txBox="1"/>
          <p:nvPr>
            <p:ph idx="4294967295" type="body"/>
          </p:nvPr>
        </p:nvSpPr>
        <p:spPr>
          <a:xfrm>
            <a:off x="136675" y="1300125"/>
            <a:ext cx="8901900" cy="38433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High Cancellation Rate (14.28%)</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solidFill>
                  <a:schemeClr val="lt1"/>
                </a:solidFill>
                <a:latin typeface="Arial"/>
                <a:ea typeface="Arial"/>
                <a:cs typeface="Arial"/>
                <a:sym typeface="Arial"/>
              </a:rPr>
              <a:t>Understanding why cancellations are high, especially in </a:t>
            </a:r>
            <a:r>
              <a:rPr b="1" lang="en-GB" sz="1300">
                <a:solidFill>
                  <a:schemeClr val="lt1"/>
                </a:solidFill>
                <a:latin typeface="Arial"/>
                <a:ea typeface="Arial"/>
                <a:cs typeface="Arial"/>
                <a:sym typeface="Arial"/>
              </a:rPr>
              <a:t>Bengaluru</a:t>
            </a:r>
            <a:r>
              <a:rPr lang="en-GB" sz="1300">
                <a:solidFill>
                  <a:schemeClr val="lt1"/>
                </a:solidFill>
                <a:latin typeface="Arial"/>
                <a:ea typeface="Arial"/>
                <a:cs typeface="Arial"/>
                <a:sym typeface="Arial"/>
              </a:rPr>
              <a:t>, and addressing factors like product quality or delivery issues.</a:t>
            </a:r>
            <a:endParaRPr sz="1300">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No Amazon Fulfillment (FBA)</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solidFill>
                  <a:schemeClr val="lt1"/>
                </a:solidFill>
                <a:latin typeface="Arial"/>
                <a:ea typeface="Arial"/>
                <a:cs typeface="Arial"/>
                <a:sym typeface="Arial"/>
              </a:rPr>
              <a:t>Reliance on third-party fulfillment leads to slower shipping and potential errors, affecting customer satisfaction.</a:t>
            </a:r>
            <a:endParaRPr sz="1300">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Regional Disparities</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solidFill>
                  <a:schemeClr val="lt1"/>
                </a:solidFill>
                <a:latin typeface="Arial"/>
                <a:ea typeface="Arial"/>
                <a:cs typeface="Arial"/>
                <a:sym typeface="Arial"/>
              </a:rPr>
              <a:t>High revenue in </a:t>
            </a:r>
            <a:r>
              <a:rPr b="1" lang="en-GB" sz="1300">
                <a:solidFill>
                  <a:schemeClr val="lt1"/>
                </a:solidFill>
                <a:latin typeface="Arial"/>
                <a:ea typeface="Arial"/>
                <a:cs typeface="Arial"/>
                <a:sym typeface="Arial"/>
              </a:rPr>
              <a:t>Maharashtra</a:t>
            </a:r>
            <a:r>
              <a:rPr lang="en-GB" sz="1300">
                <a:solidFill>
                  <a:schemeClr val="lt1"/>
                </a:solidFill>
                <a:latin typeface="Arial"/>
                <a:ea typeface="Arial"/>
                <a:cs typeface="Arial"/>
                <a:sym typeface="Arial"/>
              </a:rPr>
              <a:t>, but high cancellations in </a:t>
            </a:r>
            <a:r>
              <a:rPr b="1" lang="en-GB" sz="1300">
                <a:solidFill>
                  <a:schemeClr val="lt1"/>
                </a:solidFill>
                <a:latin typeface="Arial"/>
                <a:ea typeface="Arial"/>
                <a:cs typeface="Arial"/>
                <a:sym typeface="Arial"/>
              </a:rPr>
              <a:t>Bengaluru</a:t>
            </a:r>
            <a:r>
              <a:rPr lang="en-GB" sz="1300">
                <a:solidFill>
                  <a:schemeClr val="lt1"/>
                </a:solidFill>
                <a:latin typeface="Arial"/>
                <a:ea typeface="Arial"/>
                <a:cs typeface="Arial"/>
                <a:sym typeface="Arial"/>
              </a:rPr>
              <a:t>, indicating region-specific issues that need deeper analysis.</a:t>
            </a:r>
            <a:endParaRPr sz="1300">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Product-Specific Cancellations</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solidFill>
                  <a:schemeClr val="lt1"/>
                </a:solidFill>
                <a:latin typeface="Arial"/>
                <a:ea typeface="Arial"/>
                <a:cs typeface="Arial"/>
                <a:sym typeface="Arial"/>
              </a:rPr>
              <a:t>Popular categories like </a:t>
            </a:r>
            <a:r>
              <a:rPr b="1" lang="en-GB" sz="1300">
                <a:solidFill>
                  <a:schemeClr val="lt1"/>
                </a:solidFill>
                <a:latin typeface="Arial"/>
                <a:ea typeface="Arial"/>
                <a:cs typeface="Arial"/>
                <a:sym typeface="Arial"/>
              </a:rPr>
              <a:t>"Set"</a:t>
            </a:r>
            <a:r>
              <a:rPr lang="en-GB" sz="1300">
                <a:solidFill>
                  <a:schemeClr val="lt1"/>
                </a:solidFill>
                <a:latin typeface="Arial"/>
                <a:ea typeface="Arial"/>
                <a:cs typeface="Arial"/>
                <a:sym typeface="Arial"/>
              </a:rPr>
              <a:t> face frequent cancellations, requiring investigation into product quality or sizing issues.</a:t>
            </a:r>
            <a:endParaRPr sz="1300">
              <a:solidFill>
                <a:schemeClr val="lt1"/>
              </a:solidFill>
              <a:latin typeface="Arial"/>
              <a:ea typeface="Arial"/>
              <a:cs typeface="Arial"/>
              <a:sym typeface="Arial"/>
            </a:endParaRPr>
          </a:p>
          <a:p>
            <a:pPr indent="-311150" lvl="0" marL="457200" rtl="0" algn="l">
              <a:spcBef>
                <a:spcPts val="0"/>
              </a:spcBef>
              <a:spcAft>
                <a:spcPts val="0"/>
              </a:spcAft>
              <a:buClr>
                <a:schemeClr val="lt1"/>
              </a:buClr>
              <a:buSzPts val="1300"/>
              <a:buFont typeface="Arial"/>
              <a:buAutoNum type="arabicPeriod"/>
            </a:pPr>
            <a:r>
              <a:rPr b="1" lang="en-GB">
                <a:solidFill>
                  <a:schemeClr val="lt1"/>
                </a:solidFill>
                <a:latin typeface="Arial"/>
                <a:ea typeface="Arial"/>
                <a:cs typeface="Arial"/>
                <a:sym typeface="Arial"/>
              </a:rPr>
              <a:t>Shipping Expectations</a:t>
            </a:r>
            <a:r>
              <a:rPr lang="en-GB">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311150" lvl="1" marL="914400" rtl="0" algn="l">
              <a:spcBef>
                <a:spcPts val="0"/>
              </a:spcBef>
              <a:spcAft>
                <a:spcPts val="0"/>
              </a:spcAft>
              <a:buClr>
                <a:schemeClr val="lt1"/>
              </a:buClr>
              <a:buSzPts val="1300"/>
              <a:buFont typeface="Arial"/>
              <a:buChar char="○"/>
            </a:pPr>
            <a:r>
              <a:rPr lang="en-GB" sz="1300">
                <a:solidFill>
                  <a:schemeClr val="lt1"/>
                </a:solidFill>
                <a:latin typeface="Arial"/>
                <a:ea typeface="Arial"/>
                <a:cs typeface="Arial"/>
                <a:sym typeface="Arial"/>
              </a:rPr>
              <a:t>High demand for expedited shipping points to dissatisfaction with standard delivery speeds, challenging logistics optimization.</a:t>
            </a:r>
            <a:endParaRPr sz="1300">
              <a:solidFill>
                <a:schemeClr val="lt1"/>
              </a:solidFill>
              <a:latin typeface="Arial"/>
              <a:ea typeface="Arial"/>
              <a:cs typeface="Arial"/>
              <a:sym typeface="Arial"/>
            </a:endParaRPr>
          </a:p>
          <a:p>
            <a:pPr indent="0" lvl="0" marL="0" rtl="0" algn="l">
              <a:spcBef>
                <a:spcPts val="1200"/>
              </a:spcBef>
              <a:spcAft>
                <a:spcPts val="1600"/>
              </a:spcAft>
              <a:buNone/>
            </a:pPr>
            <a:r>
              <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Key Performance I</a:t>
            </a:r>
            <a:r>
              <a:rPr lang="en-GB"/>
              <a:t>ndicators</a:t>
            </a:r>
            <a:r>
              <a:rPr lang="en-GB"/>
              <a:t> (KPI)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24"/>
          <p:cNvSpPr txBox="1"/>
          <p:nvPr>
            <p:ph idx="4294967295" type="title"/>
          </p:nvPr>
        </p:nvSpPr>
        <p:spPr>
          <a:xfrm>
            <a:off x="0" y="0"/>
            <a:ext cx="88254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300">
                <a:latin typeface="Arial"/>
                <a:ea typeface="Arial"/>
                <a:cs typeface="Arial"/>
                <a:sym typeface="Arial"/>
              </a:rPr>
              <a:t>1. Total Numb</a:t>
            </a:r>
            <a:r>
              <a:rPr lang="en-GB" sz="1200">
                <a:latin typeface="Arial"/>
                <a:ea typeface="Arial"/>
                <a:cs typeface="Arial"/>
                <a:sym typeface="Arial"/>
              </a:rPr>
              <a:t>er of Orders</a:t>
            </a:r>
            <a:endParaRPr sz="12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GB" sz="1000">
                <a:latin typeface="Arial"/>
                <a:ea typeface="Arial"/>
                <a:cs typeface="Arial"/>
                <a:sym typeface="Arial"/>
              </a:rPr>
              <a:t>Definition</a:t>
            </a:r>
            <a:r>
              <a:rPr b="0" lang="en-GB" sz="1000">
                <a:latin typeface="Arial"/>
                <a:ea typeface="Arial"/>
                <a:cs typeface="Arial"/>
                <a:sym typeface="Arial"/>
              </a:rPr>
              <a:t>: The total count of unique orders placed over a specific period.</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Importance</a:t>
            </a:r>
            <a:r>
              <a:rPr b="0" lang="en-GB" sz="1000">
                <a:latin typeface="Arial"/>
                <a:ea typeface="Arial"/>
                <a:cs typeface="Arial"/>
                <a:sym typeface="Arial"/>
              </a:rPr>
              <a:t>: Indicates overall demand and sales volume.</a:t>
            </a:r>
            <a:endParaRPr b="0" sz="1000">
              <a:latin typeface="Arial"/>
              <a:ea typeface="Arial"/>
              <a:cs typeface="Arial"/>
              <a:sym typeface="Arial"/>
            </a:endParaRPr>
          </a:p>
          <a:p>
            <a:pPr indent="0" lvl="0" marL="0" rtl="0" algn="l">
              <a:lnSpc>
                <a:spcPct val="115000"/>
              </a:lnSpc>
              <a:spcBef>
                <a:spcPts val="1400"/>
              </a:spcBef>
              <a:spcAft>
                <a:spcPts val="0"/>
              </a:spcAft>
              <a:buNone/>
            </a:pPr>
            <a:r>
              <a:rPr lang="en-GB" sz="1200">
                <a:latin typeface="Arial"/>
                <a:ea typeface="Arial"/>
                <a:cs typeface="Arial"/>
                <a:sym typeface="Arial"/>
              </a:rPr>
              <a:t>2. Total Revenue</a:t>
            </a:r>
            <a:endParaRPr sz="12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GB" sz="1000">
                <a:latin typeface="Arial"/>
                <a:ea typeface="Arial"/>
                <a:cs typeface="Arial"/>
                <a:sym typeface="Arial"/>
              </a:rPr>
              <a:t>Definition</a:t>
            </a:r>
            <a:r>
              <a:rPr b="0" lang="en-GB" sz="1000">
                <a:latin typeface="Arial"/>
                <a:ea typeface="Arial"/>
                <a:cs typeface="Arial"/>
                <a:sym typeface="Arial"/>
              </a:rPr>
              <a:t>: The sum of all order amounts from shipped or completed orders.</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Importance</a:t>
            </a:r>
            <a:r>
              <a:rPr b="0" lang="en-GB" sz="1000">
                <a:latin typeface="Arial"/>
                <a:ea typeface="Arial"/>
                <a:cs typeface="Arial"/>
                <a:sym typeface="Arial"/>
              </a:rPr>
              <a:t>: A primary indicator of the business's financial health and sales performance.</a:t>
            </a:r>
            <a:endParaRPr b="0" sz="1000">
              <a:latin typeface="Arial"/>
              <a:ea typeface="Arial"/>
              <a:cs typeface="Arial"/>
              <a:sym typeface="Arial"/>
            </a:endParaRPr>
          </a:p>
          <a:p>
            <a:pPr indent="0" lvl="0" marL="0" rtl="0" algn="l">
              <a:lnSpc>
                <a:spcPct val="115000"/>
              </a:lnSpc>
              <a:spcBef>
                <a:spcPts val="1400"/>
              </a:spcBef>
              <a:spcAft>
                <a:spcPts val="0"/>
              </a:spcAft>
              <a:buNone/>
            </a:pPr>
            <a:r>
              <a:rPr lang="en-GB" sz="1200">
                <a:latin typeface="Arial"/>
                <a:ea typeface="Arial"/>
                <a:cs typeface="Arial"/>
                <a:sym typeface="Arial"/>
              </a:rPr>
              <a:t>3. Average Order Value (AOV)</a:t>
            </a:r>
            <a:endParaRPr sz="12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GB" sz="1000">
                <a:latin typeface="Arial"/>
                <a:ea typeface="Arial"/>
                <a:cs typeface="Arial"/>
                <a:sym typeface="Arial"/>
              </a:rPr>
              <a:t>Definition</a:t>
            </a:r>
            <a:r>
              <a:rPr b="0" lang="en-GB" sz="1000">
                <a:latin typeface="Arial"/>
                <a:ea typeface="Arial"/>
                <a:cs typeface="Arial"/>
                <a:sym typeface="Arial"/>
              </a:rPr>
              <a:t>: The average amount spent per order.</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Formula</a:t>
            </a:r>
            <a:r>
              <a:rPr b="0" lang="en-GB" sz="1000">
                <a:latin typeface="Arial"/>
                <a:ea typeface="Arial"/>
                <a:cs typeface="Arial"/>
                <a:sym typeface="Arial"/>
              </a:rPr>
              <a:t>: Total Revenue ÷ Number of Orders</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Importance</a:t>
            </a:r>
            <a:r>
              <a:rPr b="0" lang="en-GB" sz="1000">
                <a:latin typeface="Arial"/>
                <a:ea typeface="Arial"/>
                <a:cs typeface="Arial"/>
                <a:sym typeface="Arial"/>
              </a:rPr>
              <a:t>: Helps evaluate customer spending behavior and can indicate opportunities for upselling or bundling to increase the AOV.</a:t>
            </a:r>
            <a:endParaRPr b="0" sz="1000">
              <a:latin typeface="Arial"/>
              <a:ea typeface="Arial"/>
              <a:cs typeface="Arial"/>
              <a:sym typeface="Arial"/>
            </a:endParaRPr>
          </a:p>
          <a:p>
            <a:pPr indent="0" lvl="0" marL="0" rtl="0" algn="l">
              <a:lnSpc>
                <a:spcPct val="115000"/>
              </a:lnSpc>
              <a:spcBef>
                <a:spcPts val="1400"/>
              </a:spcBef>
              <a:spcAft>
                <a:spcPts val="0"/>
              </a:spcAft>
              <a:buNone/>
            </a:pPr>
            <a:r>
              <a:rPr lang="en-GB" sz="1200">
                <a:latin typeface="Arial"/>
                <a:ea typeface="Arial"/>
                <a:cs typeface="Arial"/>
                <a:sym typeface="Arial"/>
              </a:rPr>
              <a:t>4. Order Cancellation Rate</a:t>
            </a:r>
            <a:endParaRPr sz="12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GB" sz="1000">
                <a:latin typeface="Arial"/>
                <a:ea typeface="Arial"/>
                <a:cs typeface="Arial"/>
                <a:sym typeface="Arial"/>
              </a:rPr>
              <a:t>Definition</a:t>
            </a:r>
            <a:r>
              <a:rPr b="0" lang="en-GB" sz="1000">
                <a:latin typeface="Arial"/>
                <a:ea typeface="Arial"/>
                <a:cs typeface="Arial"/>
                <a:sym typeface="Arial"/>
              </a:rPr>
              <a:t>: The percentage of orders that were canceled out of the total orders.</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Formula</a:t>
            </a:r>
            <a:r>
              <a:rPr b="0" lang="en-GB" sz="1000">
                <a:latin typeface="Arial"/>
                <a:ea typeface="Arial"/>
                <a:cs typeface="Arial"/>
                <a:sym typeface="Arial"/>
              </a:rPr>
              <a:t>: (Canceled Orders ÷ Total Orders) × 100</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Importance</a:t>
            </a:r>
            <a:r>
              <a:rPr b="0" lang="en-GB" sz="1000">
                <a:latin typeface="Arial"/>
                <a:ea typeface="Arial"/>
                <a:cs typeface="Arial"/>
                <a:sym typeface="Arial"/>
              </a:rPr>
              <a:t>: A high cancellation rate can highlight issues in customer satisfaction, delivery, product descriptions, or pricing.</a:t>
            </a:r>
            <a:endParaRPr b="0" sz="1000">
              <a:latin typeface="Arial"/>
              <a:ea typeface="Arial"/>
              <a:cs typeface="Arial"/>
              <a:sym typeface="Arial"/>
            </a:endParaRPr>
          </a:p>
          <a:p>
            <a:pPr indent="0" lvl="0" marL="0" rtl="0" algn="l">
              <a:lnSpc>
                <a:spcPct val="115000"/>
              </a:lnSpc>
              <a:spcBef>
                <a:spcPts val="1400"/>
              </a:spcBef>
              <a:spcAft>
                <a:spcPts val="0"/>
              </a:spcAft>
              <a:buNone/>
            </a:pPr>
            <a:r>
              <a:rPr lang="en-GB" sz="1200">
                <a:latin typeface="Arial"/>
                <a:ea typeface="Arial"/>
                <a:cs typeface="Arial"/>
                <a:sym typeface="Arial"/>
              </a:rPr>
              <a:t>5. Fulfillment Method Mix</a:t>
            </a:r>
            <a:endParaRPr sz="1200">
              <a:latin typeface="Arial"/>
              <a:ea typeface="Arial"/>
              <a:cs typeface="Arial"/>
              <a:sym typeface="Arial"/>
            </a:endParaRPr>
          </a:p>
          <a:p>
            <a:pPr indent="-292100" lvl="0" marL="457200" rtl="0" algn="l">
              <a:lnSpc>
                <a:spcPct val="115000"/>
              </a:lnSpc>
              <a:spcBef>
                <a:spcPts val="1200"/>
              </a:spcBef>
              <a:spcAft>
                <a:spcPts val="0"/>
              </a:spcAft>
              <a:buSzPts val="1000"/>
              <a:buFont typeface="Arial"/>
              <a:buChar char="●"/>
            </a:pPr>
            <a:r>
              <a:rPr lang="en-GB" sz="1000">
                <a:latin typeface="Arial"/>
                <a:ea typeface="Arial"/>
                <a:cs typeface="Arial"/>
                <a:sym typeface="Arial"/>
              </a:rPr>
              <a:t>Definition</a:t>
            </a:r>
            <a:r>
              <a:rPr b="0" lang="en-GB" sz="1000">
                <a:latin typeface="Arial"/>
                <a:ea typeface="Arial"/>
                <a:cs typeface="Arial"/>
                <a:sym typeface="Arial"/>
              </a:rPr>
              <a:t>: The proportion of orders fulfilled by different channels, such as Amazon (FBA) vs. Merchant Fulfillment.</a:t>
            </a:r>
            <a:endParaRPr b="0" sz="1000">
              <a:latin typeface="Arial"/>
              <a:ea typeface="Arial"/>
              <a:cs typeface="Arial"/>
              <a:sym typeface="Arial"/>
            </a:endParaRPr>
          </a:p>
          <a:p>
            <a:pPr indent="-292100" lvl="0" marL="457200" rtl="0" algn="l">
              <a:lnSpc>
                <a:spcPct val="115000"/>
              </a:lnSpc>
              <a:spcBef>
                <a:spcPts val="0"/>
              </a:spcBef>
              <a:spcAft>
                <a:spcPts val="0"/>
              </a:spcAft>
              <a:buSzPts val="1000"/>
              <a:buFont typeface="Arial"/>
              <a:buChar char="●"/>
            </a:pPr>
            <a:r>
              <a:rPr lang="en-GB" sz="1000">
                <a:latin typeface="Arial"/>
                <a:ea typeface="Arial"/>
                <a:cs typeface="Arial"/>
                <a:sym typeface="Arial"/>
              </a:rPr>
              <a:t>Importance</a:t>
            </a:r>
            <a:r>
              <a:rPr b="0" lang="en-GB" sz="1000">
                <a:latin typeface="Arial"/>
                <a:ea typeface="Arial"/>
                <a:cs typeface="Arial"/>
                <a:sym typeface="Arial"/>
              </a:rPr>
              <a:t>: Helps in understanding logistics efficiency, delivery times, and customer preferences for fulfillment methods.</a:t>
            </a:r>
            <a:endParaRPr b="0" sz="1000">
              <a:latin typeface="Arial"/>
              <a:ea typeface="Arial"/>
              <a:cs typeface="Arial"/>
              <a:sym typeface="Arial"/>
            </a:endParaRPr>
          </a:p>
          <a:p>
            <a:pPr indent="0" lvl="0" marL="0" rtl="0" algn="l">
              <a:lnSpc>
                <a:spcPct val="115000"/>
              </a:lnSpc>
              <a:spcBef>
                <a:spcPts val="1400"/>
              </a:spcBef>
              <a:spcAft>
                <a:spcPts val="400"/>
              </a:spcAft>
              <a:buNone/>
            </a:pPr>
            <a:r>
              <a:t/>
            </a:r>
            <a:endParaRPr sz="13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32" name="Shape 232"/>
        <p:cNvGrpSpPr/>
        <p:nvPr/>
      </p:nvGrpSpPr>
      <p:grpSpPr>
        <a:xfrm>
          <a:off x="0" y="0"/>
          <a:ext cx="0" cy="0"/>
          <a:chOff x="0" y="0"/>
          <a:chExt cx="0" cy="0"/>
        </a:xfrm>
      </p:grpSpPr>
      <p:sp>
        <p:nvSpPr>
          <p:cNvPr id="233" name="Google Shape;233;p25"/>
          <p:cNvSpPr txBox="1"/>
          <p:nvPr>
            <p:ph idx="4294967295" type="title"/>
          </p:nvPr>
        </p:nvSpPr>
        <p:spPr>
          <a:xfrm>
            <a:off x="47850" y="0"/>
            <a:ext cx="90483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300">
                <a:latin typeface="Arial"/>
                <a:ea typeface="Arial"/>
                <a:cs typeface="Arial"/>
                <a:sym typeface="Arial"/>
              </a:rPr>
              <a:t>6. Shipping Method Usage</a:t>
            </a:r>
            <a:endParaRPr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GB" sz="1100">
                <a:latin typeface="Arial"/>
                <a:ea typeface="Arial"/>
                <a:cs typeface="Arial"/>
                <a:sym typeface="Arial"/>
              </a:rPr>
              <a:t>Definition</a:t>
            </a:r>
            <a:r>
              <a:rPr b="0" lang="en-GB" sz="1100">
                <a:latin typeface="Arial"/>
                <a:ea typeface="Arial"/>
                <a:cs typeface="Arial"/>
                <a:sym typeface="Arial"/>
              </a:rPr>
              <a:t>: The number of orders using various shipping methods (e.g., standard, expedited, same-day).</a:t>
            </a:r>
            <a:endParaRPr b="0"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GB" sz="1100">
                <a:latin typeface="Arial"/>
                <a:ea typeface="Arial"/>
                <a:cs typeface="Arial"/>
                <a:sym typeface="Arial"/>
              </a:rPr>
              <a:t>Importance</a:t>
            </a:r>
            <a:r>
              <a:rPr b="0" lang="en-GB" sz="1100">
                <a:latin typeface="Arial"/>
                <a:ea typeface="Arial"/>
                <a:cs typeface="Arial"/>
                <a:sym typeface="Arial"/>
              </a:rPr>
              <a:t>: Tracks customer preference for delivery speed and can be used to improve logistics and shipping strategies.</a:t>
            </a:r>
            <a:endParaRPr b="0" sz="1100">
              <a:latin typeface="Arial"/>
              <a:ea typeface="Arial"/>
              <a:cs typeface="Arial"/>
              <a:sym typeface="Arial"/>
            </a:endParaRPr>
          </a:p>
          <a:p>
            <a:pPr indent="0" lvl="0" marL="0" rtl="0" algn="l">
              <a:lnSpc>
                <a:spcPct val="115000"/>
              </a:lnSpc>
              <a:spcBef>
                <a:spcPts val="1400"/>
              </a:spcBef>
              <a:spcAft>
                <a:spcPts val="0"/>
              </a:spcAft>
              <a:buNone/>
            </a:pPr>
            <a:r>
              <a:rPr lang="en-GB" sz="1300">
                <a:latin typeface="Arial"/>
                <a:ea typeface="Arial"/>
                <a:cs typeface="Arial"/>
                <a:sym typeface="Arial"/>
              </a:rPr>
              <a:t>7. Top-Selling Product Category</a:t>
            </a:r>
            <a:endParaRPr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GB" sz="1100">
                <a:latin typeface="Arial"/>
                <a:ea typeface="Arial"/>
                <a:cs typeface="Arial"/>
                <a:sym typeface="Arial"/>
              </a:rPr>
              <a:t>Definition</a:t>
            </a:r>
            <a:r>
              <a:rPr b="0" lang="en-GB" sz="1100">
                <a:latin typeface="Arial"/>
                <a:ea typeface="Arial"/>
                <a:cs typeface="Arial"/>
                <a:sym typeface="Arial"/>
              </a:rPr>
              <a:t>: The product category with the highest number of orders.</a:t>
            </a:r>
            <a:endParaRPr b="0"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GB" sz="1100">
                <a:latin typeface="Arial"/>
                <a:ea typeface="Arial"/>
                <a:cs typeface="Arial"/>
                <a:sym typeface="Arial"/>
              </a:rPr>
              <a:t>Importance</a:t>
            </a:r>
            <a:r>
              <a:rPr b="0" lang="en-GB" sz="1100">
                <a:latin typeface="Arial"/>
                <a:ea typeface="Arial"/>
                <a:cs typeface="Arial"/>
                <a:sym typeface="Arial"/>
              </a:rPr>
              <a:t>: Identifies key revenue drivers and customer preferences, which can inform inventory and marketing strategies.</a:t>
            </a:r>
            <a:endParaRPr b="0" sz="1100">
              <a:latin typeface="Arial"/>
              <a:ea typeface="Arial"/>
              <a:cs typeface="Arial"/>
              <a:sym typeface="Arial"/>
            </a:endParaRPr>
          </a:p>
          <a:p>
            <a:pPr indent="0" lvl="0" marL="0" rtl="0" algn="l">
              <a:lnSpc>
                <a:spcPct val="115000"/>
              </a:lnSpc>
              <a:spcBef>
                <a:spcPts val="1400"/>
              </a:spcBef>
              <a:spcAft>
                <a:spcPts val="0"/>
              </a:spcAft>
              <a:buNone/>
            </a:pPr>
            <a:r>
              <a:rPr lang="en-GB" sz="1300">
                <a:latin typeface="Arial"/>
                <a:ea typeface="Arial"/>
                <a:cs typeface="Arial"/>
                <a:sym typeface="Arial"/>
              </a:rPr>
              <a:t>8. Customer Return Rate</a:t>
            </a:r>
            <a:endParaRPr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GB" sz="1100">
                <a:latin typeface="Arial"/>
                <a:ea typeface="Arial"/>
                <a:cs typeface="Arial"/>
                <a:sym typeface="Arial"/>
              </a:rPr>
              <a:t>Definition</a:t>
            </a:r>
            <a:r>
              <a:rPr b="0" lang="en-GB" sz="1100">
                <a:latin typeface="Arial"/>
                <a:ea typeface="Arial"/>
                <a:cs typeface="Arial"/>
                <a:sym typeface="Arial"/>
              </a:rPr>
              <a:t>: The percentage of shipped orders that are returned by customers.</a:t>
            </a:r>
            <a:endParaRPr b="0"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GB" sz="1100">
                <a:latin typeface="Arial"/>
                <a:ea typeface="Arial"/>
                <a:cs typeface="Arial"/>
                <a:sym typeface="Arial"/>
              </a:rPr>
              <a:t>Importance</a:t>
            </a:r>
            <a:r>
              <a:rPr b="0" lang="en-GB" sz="1100">
                <a:latin typeface="Arial"/>
                <a:ea typeface="Arial"/>
                <a:cs typeface="Arial"/>
                <a:sym typeface="Arial"/>
              </a:rPr>
              <a:t>: A high return rate may indicate problems with product quality, customer expectations, or inaccurate product descriptions.</a:t>
            </a:r>
            <a:endParaRPr b="0" sz="1100">
              <a:latin typeface="Arial"/>
              <a:ea typeface="Arial"/>
              <a:cs typeface="Arial"/>
              <a:sym typeface="Arial"/>
            </a:endParaRPr>
          </a:p>
          <a:p>
            <a:pPr indent="0" lvl="0" marL="0" rtl="0" algn="l">
              <a:lnSpc>
                <a:spcPct val="115000"/>
              </a:lnSpc>
              <a:spcBef>
                <a:spcPts val="1400"/>
              </a:spcBef>
              <a:spcAft>
                <a:spcPts val="0"/>
              </a:spcAft>
              <a:buNone/>
            </a:pPr>
            <a:r>
              <a:rPr lang="en-GB" sz="1300">
                <a:latin typeface="Arial"/>
                <a:ea typeface="Arial"/>
                <a:cs typeface="Arial"/>
                <a:sym typeface="Arial"/>
              </a:rPr>
              <a:t>9. Geographical Sales Distribution</a:t>
            </a:r>
            <a:endParaRPr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GB" sz="1100">
                <a:latin typeface="Arial"/>
                <a:ea typeface="Arial"/>
                <a:cs typeface="Arial"/>
                <a:sym typeface="Arial"/>
              </a:rPr>
              <a:t>Definition</a:t>
            </a:r>
            <a:r>
              <a:rPr b="0" lang="en-GB" sz="1100">
                <a:latin typeface="Arial"/>
                <a:ea typeface="Arial"/>
                <a:cs typeface="Arial"/>
                <a:sym typeface="Arial"/>
              </a:rPr>
              <a:t>: Revenue and order volume breakdown by location (e.g., state, city).</a:t>
            </a:r>
            <a:endParaRPr b="0"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GB" sz="1100">
                <a:latin typeface="Arial"/>
                <a:ea typeface="Arial"/>
                <a:cs typeface="Arial"/>
                <a:sym typeface="Arial"/>
              </a:rPr>
              <a:t>Importance</a:t>
            </a:r>
            <a:r>
              <a:rPr b="0" lang="en-GB" sz="1100">
                <a:latin typeface="Arial"/>
                <a:ea typeface="Arial"/>
                <a:cs typeface="Arial"/>
                <a:sym typeface="Arial"/>
              </a:rPr>
              <a:t>: Helps identify the most profitable regions, target specific areas for marketing, and optimize logistics.</a:t>
            </a:r>
            <a:endParaRPr b="0" sz="1100">
              <a:latin typeface="Arial"/>
              <a:ea typeface="Arial"/>
              <a:cs typeface="Arial"/>
              <a:sym typeface="Arial"/>
            </a:endParaRPr>
          </a:p>
          <a:p>
            <a:pPr indent="0" lvl="0" marL="0" rtl="0" algn="l">
              <a:lnSpc>
                <a:spcPct val="115000"/>
              </a:lnSpc>
              <a:spcBef>
                <a:spcPts val="1400"/>
              </a:spcBef>
              <a:spcAft>
                <a:spcPts val="0"/>
              </a:spcAft>
              <a:buNone/>
            </a:pPr>
            <a:r>
              <a:rPr lang="en-GB" sz="1300">
                <a:latin typeface="Arial"/>
                <a:ea typeface="Arial"/>
                <a:cs typeface="Arial"/>
                <a:sym typeface="Arial"/>
              </a:rPr>
              <a:t>10. Revenue by Product Category</a:t>
            </a:r>
            <a:endParaRPr sz="13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n-GB" sz="1100">
                <a:latin typeface="Arial"/>
                <a:ea typeface="Arial"/>
                <a:cs typeface="Arial"/>
                <a:sym typeface="Arial"/>
              </a:rPr>
              <a:t>Definition</a:t>
            </a:r>
            <a:r>
              <a:rPr b="0" lang="en-GB" sz="1100">
                <a:latin typeface="Arial"/>
                <a:ea typeface="Arial"/>
                <a:cs typeface="Arial"/>
                <a:sym typeface="Arial"/>
              </a:rPr>
              <a:t>: Total sales revenue generated from each product category.</a:t>
            </a:r>
            <a:endParaRPr b="0"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GB" sz="1100">
                <a:latin typeface="Arial"/>
                <a:ea typeface="Arial"/>
                <a:cs typeface="Arial"/>
                <a:sym typeface="Arial"/>
              </a:rPr>
              <a:t>Importance</a:t>
            </a:r>
            <a:r>
              <a:rPr b="0" lang="en-GB" sz="1100">
                <a:latin typeface="Arial"/>
                <a:ea typeface="Arial"/>
                <a:cs typeface="Arial"/>
                <a:sym typeface="Arial"/>
              </a:rPr>
              <a:t>: Indicates which product categories contribute most to overall sales, helping to focus marketing and inventory efforts on high-performing categories.</a:t>
            </a:r>
            <a:endParaRPr sz="1300">
              <a:latin typeface="Arial"/>
              <a:ea typeface="Arial"/>
              <a:cs typeface="Arial"/>
              <a:sym typeface="Arial"/>
            </a:endParaRPr>
          </a:p>
          <a:p>
            <a:pPr indent="0" lvl="0" marL="0" rtl="0" algn="l">
              <a:spcBef>
                <a:spcPts val="1200"/>
              </a:spcBef>
              <a:spcAft>
                <a:spcPts val="0"/>
              </a:spcAft>
              <a:buNone/>
            </a:pPr>
            <a:r>
              <a:t/>
            </a:r>
            <a:endParaRPr b="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7" name="Shape 237"/>
        <p:cNvGrpSpPr/>
        <p:nvPr/>
      </p:nvGrpSpPr>
      <p:grpSpPr>
        <a:xfrm>
          <a:off x="0" y="0"/>
          <a:ext cx="0" cy="0"/>
          <a:chOff x="0" y="0"/>
          <a:chExt cx="0" cy="0"/>
        </a:xfrm>
      </p:grpSpPr>
      <p:sp>
        <p:nvSpPr>
          <p:cNvPr id="238" name="Google Shape;238;p26"/>
          <p:cNvSpPr txBox="1"/>
          <p:nvPr>
            <p:ph idx="1" type="body"/>
          </p:nvPr>
        </p:nvSpPr>
        <p:spPr>
          <a:xfrm>
            <a:off x="1136300" y="0"/>
            <a:ext cx="6652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u="sng">
                <a:latin typeface="Comic Sans MS"/>
                <a:ea typeface="Comic Sans MS"/>
                <a:cs typeface="Comic Sans MS"/>
                <a:sym typeface="Comic Sans MS"/>
              </a:rPr>
              <a:t>Business Questions to I</a:t>
            </a:r>
            <a:r>
              <a:rPr b="1" lang="en-GB" sz="2400" u="sng">
                <a:latin typeface="Comic Sans MS"/>
                <a:ea typeface="Comic Sans MS"/>
                <a:cs typeface="Comic Sans MS"/>
                <a:sym typeface="Comic Sans MS"/>
              </a:rPr>
              <a:t>mprove</a:t>
            </a:r>
            <a:r>
              <a:rPr b="1" lang="en-GB" sz="2400" u="sng">
                <a:latin typeface="Comic Sans MS"/>
                <a:ea typeface="Comic Sans MS"/>
                <a:cs typeface="Comic Sans MS"/>
                <a:sym typeface="Comic Sans MS"/>
              </a:rPr>
              <a:t> the </a:t>
            </a:r>
            <a:r>
              <a:rPr b="1" lang="en-GB" sz="2400" u="sng">
                <a:latin typeface="Comic Sans MS"/>
                <a:ea typeface="Comic Sans MS"/>
                <a:cs typeface="Comic Sans MS"/>
                <a:sym typeface="Comic Sans MS"/>
              </a:rPr>
              <a:t>Sales</a:t>
            </a:r>
            <a:r>
              <a:rPr b="1" lang="en-GB" sz="2400" u="sng">
                <a:latin typeface="Comic Sans MS"/>
                <a:ea typeface="Comic Sans MS"/>
                <a:cs typeface="Comic Sans MS"/>
                <a:sym typeface="Comic Sans MS"/>
              </a:rPr>
              <a:t> </a:t>
            </a:r>
            <a:endParaRPr b="1" sz="2400" u="sng">
              <a:latin typeface="Comic Sans MS"/>
              <a:ea typeface="Comic Sans MS"/>
              <a:cs typeface="Comic Sans MS"/>
              <a:sym typeface="Comic Sans MS"/>
            </a:endParaRPr>
          </a:p>
        </p:txBody>
      </p:sp>
      <p:sp>
        <p:nvSpPr>
          <p:cNvPr id="239" name="Google Shape;239;p26"/>
          <p:cNvSpPr txBox="1"/>
          <p:nvPr/>
        </p:nvSpPr>
        <p:spPr>
          <a:xfrm>
            <a:off x="0" y="512400"/>
            <a:ext cx="9144000" cy="46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600">
                <a:latin typeface="Comic Sans MS"/>
                <a:ea typeface="Comic Sans MS"/>
                <a:cs typeface="Comic Sans MS"/>
                <a:sym typeface="Comic Sans MS"/>
              </a:rPr>
              <a:t>1. What is the total number of orders in the dataset?</a:t>
            </a:r>
            <a:endParaRPr b="1" sz="1600">
              <a:latin typeface="Comic Sans MS"/>
              <a:ea typeface="Comic Sans MS"/>
              <a:cs typeface="Comic Sans MS"/>
              <a:sym typeface="Comic Sans MS"/>
            </a:endParaRPr>
          </a:p>
          <a:p>
            <a:pPr indent="-317500" lvl="0" marL="457200" rtl="0" algn="l">
              <a:lnSpc>
                <a:spcPct val="115000"/>
              </a:lnSpc>
              <a:spcBef>
                <a:spcPts val="1200"/>
              </a:spcBef>
              <a:spcAft>
                <a:spcPts val="0"/>
              </a:spcAft>
              <a:buSzPts val="1400"/>
              <a:buChar char="●"/>
            </a:pPr>
            <a:r>
              <a:rPr b="1" lang="en-GB">
                <a:latin typeface="Comic Sans MS"/>
                <a:ea typeface="Comic Sans MS"/>
                <a:cs typeface="Comic Sans MS"/>
                <a:sym typeface="Comic Sans MS"/>
              </a:rPr>
              <a:t>Answer</a:t>
            </a:r>
            <a:r>
              <a:rPr lang="en-GB">
                <a:latin typeface="Comic Sans MS"/>
                <a:ea typeface="Comic Sans MS"/>
                <a:cs typeface="Comic Sans MS"/>
                <a:sym typeface="Comic Sans MS"/>
              </a:rPr>
              <a:t>:</a:t>
            </a:r>
            <a:r>
              <a:rPr lang="en-GB" sz="1500">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Total number of orders</a:t>
            </a:r>
            <a:r>
              <a:rPr lang="en-GB" sz="1500">
                <a:solidFill>
                  <a:srgbClr val="666666"/>
                </a:solidFill>
                <a:latin typeface="Comic Sans MS"/>
                <a:ea typeface="Comic Sans MS"/>
                <a:cs typeface="Comic Sans MS"/>
                <a:sym typeface="Comic Sans MS"/>
              </a:rPr>
              <a:t>: 120,378</a:t>
            </a:r>
            <a:endParaRPr sz="1800">
              <a:solidFill>
                <a:srgbClr val="666666"/>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GB" sz="1600">
                <a:latin typeface="Comic Sans MS"/>
                <a:ea typeface="Comic Sans MS"/>
                <a:cs typeface="Comic Sans MS"/>
                <a:sym typeface="Comic Sans MS"/>
              </a:rPr>
              <a:t>2. What is the total revenue generated from shipped orders?</a:t>
            </a:r>
            <a:endParaRPr b="1" sz="1600">
              <a:latin typeface="Comic Sans MS"/>
              <a:ea typeface="Comic Sans MS"/>
              <a:cs typeface="Comic Sans MS"/>
              <a:sym typeface="Comic Sans MS"/>
            </a:endParaRPr>
          </a:p>
          <a:p>
            <a:pPr indent="-317500" lvl="0" marL="457200" rtl="0" algn="l">
              <a:lnSpc>
                <a:spcPct val="115000"/>
              </a:lnSpc>
              <a:spcBef>
                <a:spcPts val="1200"/>
              </a:spcBef>
              <a:spcAft>
                <a:spcPts val="0"/>
              </a:spcAft>
              <a:buSzPts val="1400"/>
              <a:buChar char="●"/>
            </a:pPr>
            <a:r>
              <a:rPr b="1" lang="en-GB">
                <a:latin typeface="Comic Sans MS"/>
                <a:ea typeface="Comic Sans MS"/>
                <a:cs typeface="Comic Sans MS"/>
                <a:sym typeface="Comic Sans MS"/>
              </a:rPr>
              <a:t>Answer</a:t>
            </a:r>
            <a:r>
              <a:rPr lang="en-GB">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Total revenue generated from shipped orders</a:t>
            </a:r>
            <a:r>
              <a:rPr lang="en-GB" sz="1500">
                <a:solidFill>
                  <a:srgbClr val="666666"/>
                </a:solidFill>
                <a:latin typeface="Comic Sans MS"/>
                <a:ea typeface="Comic Sans MS"/>
                <a:cs typeface="Comic Sans MS"/>
                <a:sym typeface="Comic Sans MS"/>
              </a:rPr>
              <a:t>: ₹71,050,985</a:t>
            </a:r>
            <a:endParaRPr sz="1800">
              <a:solidFill>
                <a:srgbClr val="666666"/>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GB" sz="1600">
                <a:latin typeface="Comic Sans MS"/>
                <a:ea typeface="Comic Sans MS"/>
                <a:cs typeface="Comic Sans MS"/>
                <a:sym typeface="Comic Sans MS"/>
              </a:rPr>
              <a:t>3. What is the average order value (AOV) for shipped orders?</a:t>
            </a:r>
            <a:endParaRPr b="1" sz="1600">
              <a:latin typeface="Comic Sans MS"/>
              <a:ea typeface="Comic Sans MS"/>
              <a:cs typeface="Comic Sans MS"/>
              <a:sym typeface="Comic Sans MS"/>
            </a:endParaRPr>
          </a:p>
          <a:p>
            <a:pPr indent="-317500" lvl="0" marL="457200" rtl="0" algn="l">
              <a:lnSpc>
                <a:spcPct val="115000"/>
              </a:lnSpc>
              <a:spcBef>
                <a:spcPts val="1200"/>
              </a:spcBef>
              <a:spcAft>
                <a:spcPts val="0"/>
              </a:spcAft>
              <a:buSzPts val="1400"/>
              <a:buChar char="●"/>
            </a:pPr>
            <a:r>
              <a:rPr b="1" lang="en-GB">
                <a:latin typeface="Comic Sans MS"/>
                <a:ea typeface="Comic Sans MS"/>
                <a:cs typeface="Comic Sans MS"/>
                <a:sym typeface="Comic Sans MS"/>
              </a:rPr>
              <a:t>Answer</a:t>
            </a:r>
            <a:r>
              <a:rPr lang="en-GB" sz="1700">
                <a:solidFill>
                  <a:srgbClr val="666666"/>
                </a:solidFill>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Average order value (AOV) for shipped orders</a:t>
            </a:r>
            <a:r>
              <a:rPr lang="en-GB" sz="1500">
                <a:solidFill>
                  <a:srgbClr val="666666"/>
                </a:solidFill>
                <a:latin typeface="Comic Sans MS"/>
                <a:ea typeface="Comic Sans MS"/>
                <a:cs typeface="Comic Sans MS"/>
                <a:sym typeface="Comic Sans MS"/>
              </a:rPr>
              <a:t>: ₹694.27</a:t>
            </a:r>
            <a:endParaRPr sz="1800">
              <a:solidFill>
                <a:srgbClr val="666666"/>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GB" sz="1600">
                <a:latin typeface="Comic Sans MS"/>
                <a:ea typeface="Comic Sans MS"/>
                <a:cs typeface="Comic Sans MS"/>
                <a:sym typeface="Comic Sans MS"/>
              </a:rPr>
              <a:t>4. Which category has the highest number of orders?</a:t>
            </a:r>
            <a:endParaRPr b="1" sz="1600">
              <a:latin typeface="Comic Sans MS"/>
              <a:ea typeface="Comic Sans MS"/>
              <a:cs typeface="Comic Sans MS"/>
              <a:sym typeface="Comic Sans MS"/>
            </a:endParaRPr>
          </a:p>
          <a:p>
            <a:pPr indent="-317500" lvl="0" marL="457200" rtl="0" algn="l">
              <a:lnSpc>
                <a:spcPct val="115000"/>
              </a:lnSpc>
              <a:spcBef>
                <a:spcPts val="1200"/>
              </a:spcBef>
              <a:spcAft>
                <a:spcPts val="0"/>
              </a:spcAft>
              <a:buSzPts val="1400"/>
              <a:buChar char="●"/>
            </a:pPr>
            <a:r>
              <a:rPr b="1" lang="en-GB">
                <a:latin typeface="Comic Sans MS"/>
                <a:ea typeface="Comic Sans MS"/>
                <a:cs typeface="Comic Sans MS"/>
                <a:sym typeface="Comic Sans MS"/>
              </a:rPr>
              <a:t>Answer</a:t>
            </a:r>
            <a:r>
              <a:rPr lang="en-GB">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Category with the highest number of orders</a:t>
            </a:r>
            <a:r>
              <a:rPr lang="en-GB" sz="1500">
                <a:solidFill>
                  <a:srgbClr val="666666"/>
                </a:solidFill>
                <a:latin typeface="Comic Sans MS"/>
                <a:ea typeface="Comic Sans MS"/>
                <a:cs typeface="Comic Sans MS"/>
                <a:sym typeface="Comic Sans MS"/>
              </a:rPr>
              <a:t>: "Set" (50,284 orders</a:t>
            </a:r>
            <a:endParaRPr sz="1800">
              <a:solidFill>
                <a:srgbClr val="666666"/>
              </a:solidFill>
              <a:latin typeface="Comic Sans MS"/>
              <a:ea typeface="Comic Sans MS"/>
              <a:cs typeface="Comic Sans MS"/>
              <a:sym typeface="Comic Sans MS"/>
            </a:endParaRPr>
          </a:p>
          <a:p>
            <a:pPr indent="0" lvl="0" marL="0" rtl="0" algn="l">
              <a:lnSpc>
                <a:spcPct val="115000"/>
              </a:lnSpc>
              <a:spcBef>
                <a:spcPts val="1400"/>
              </a:spcBef>
              <a:spcAft>
                <a:spcPts val="0"/>
              </a:spcAft>
              <a:buNone/>
            </a:pPr>
            <a:r>
              <a:rPr b="1" lang="en-GB" sz="1600">
                <a:latin typeface="Comic Sans MS"/>
                <a:ea typeface="Comic Sans MS"/>
                <a:cs typeface="Comic Sans MS"/>
                <a:sym typeface="Comic Sans MS"/>
              </a:rPr>
              <a:t>5. What percentage of orders were cancelled?</a:t>
            </a:r>
            <a:endParaRPr b="1" sz="1600">
              <a:latin typeface="Comic Sans MS"/>
              <a:ea typeface="Comic Sans MS"/>
              <a:cs typeface="Comic Sans MS"/>
              <a:sym typeface="Comic Sans MS"/>
            </a:endParaRPr>
          </a:p>
          <a:p>
            <a:pPr indent="-317500" lvl="0" marL="457200" rtl="0" algn="l">
              <a:lnSpc>
                <a:spcPct val="115000"/>
              </a:lnSpc>
              <a:spcBef>
                <a:spcPts val="1200"/>
              </a:spcBef>
              <a:spcAft>
                <a:spcPts val="0"/>
              </a:spcAft>
              <a:buSzPts val="1400"/>
              <a:buChar char="●"/>
            </a:pPr>
            <a:r>
              <a:rPr b="1" lang="en-GB">
                <a:latin typeface="Comic Sans MS"/>
                <a:ea typeface="Comic Sans MS"/>
                <a:cs typeface="Comic Sans MS"/>
                <a:sym typeface="Comic Sans MS"/>
              </a:rPr>
              <a:t>Answer</a:t>
            </a:r>
            <a:r>
              <a:rPr lang="en-GB">
                <a:latin typeface="Comic Sans MS"/>
                <a:ea typeface="Comic Sans MS"/>
                <a:cs typeface="Comic Sans MS"/>
                <a:sym typeface="Comic Sans MS"/>
              </a:rPr>
              <a:t>: </a:t>
            </a:r>
            <a:r>
              <a:rPr b="1" lang="en-GB" sz="1500">
                <a:solidFill>
                  <a:srgbClr val="666666"/>
                </a:solidFill>
                <a:latin typeface="Comic Sans MS"/>
                <a:ea typeface="Comic Sans MS"/>
                <a:cs typeface="Comic Sans MS"/>
                <a:sym typeface="Comic Sans MS"/>
              </a:rPr>
              <a:t>Percentage of orders that were cancelled</a:t>
            </a:r>
            <a:r>
              <a:rPr lang="en-GB" sz="1500">
                <a:solidFill>
                  <a:srgbClr val="666666"/>
                </a:solidFill>
                <a:latin typeface="Comic Sans MS"/>
                <a:ea typeface="Comic Sans MS"/>
                <a:cs typeface="Comic Sans MS"/>
                <a:sym typeface="Comic Sans MS"/>
              </a:rPr>
              <a:t>: 14.28%</a:t>
            </a:r>
            <a:endParaRPr b="1" sz="2000">
              <a:solidFill>
                <a:srgbClr val="666666"/>
              </a:solidFill>
              <a:latin typeface="Comic Sans MS"/>
              <a:ea typeface="Comic Sans MS"/>
              <a:cs typeface="Comic Sans MS"/>
              <a:sym typeface="Comic Sans MS"/>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